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3" r:id="rId4"/>
    <p:sldId id="264" r:id="rId5"/>
    <p:sldId id="258" r:id="rId6"/>
    <p:sldId id="266" r:id="rId7"/>
    <p:sldId id="265" r:id="rId8"/>
    <p:sldId id="267" r:id="rId9"/>
    <p:sldId id="268" r:id="rId10"/>
    <p:sldId id="269" r:id="rId11"/>
    <p:sldId id="270" r:id="rId12"/>
    <p:sldId id="271" r:id="rId13"/>
    <p:sldId id="273" r:id="rId14"/>
    <p:sldId id="272" r:id="rId15"/>
    <p:sldId id="274" r:id="rId16"/>
    <p:sldId id="277" r:id="rId17"/>
    <p:sldId id="278" r:id="rId18"/>
    <p:sldId id="279" r:id="rId19"/>
    <p:sldId id="276" r:id="rId20"/>
    <p:sldId id="275" r:id="rId21"/>
    <p:sldId id="282" r:id="rId22"/>
    <p:sldId id="281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B8FC"/>
    <a:srgbClr val="1088E5"/>
    <a:srgbClr val="146FAF"/>
    <a:srgbClr val="E6E6E6"/>
    <a:srgbClr val="0D9DFF"/>
    <a:srgbClr val="66CCFF"/>
    <a:srgbClr val="FFECD9"/>
    <a:srgbClr val="F9F9F9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14" autoAdjust="0"/>
    <p:restoredTop sz="94660"/>
  </p:normalViewPr>
  <p:slideViewPr>
    <p:cSldViewPr>
      <p:cViewPr varScale="1">
        <p:scale>
          <a:sx n="66" d="100"/>
          <a:sy n="66" d="100"/>
        </p:scale>
        <p:origin x="57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6BDAC4-BFAF-4CFA-B2C0-3E8CA46C9174}" type="doc">
      <dgm:prSet loTypeId="urn:microsoft.com/office/officeart/2005/8/layout/hList9" loCatId="list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pPr latinLnBrk="1"/>
          <a:endParaRPr lang="ko-KR" altLang="en-US"/>
        </a:p>
      </dgm:t>
    </dgm:pt>
    <dgm:pt modelId="{40D1B4C2-D14C-463D-999E-2153EEBD1C86}">
      <dgm:prSet phldrT="[텍스트]"/>
      <dgm:spPr/>
      <dgm:t>
        <a:bodyPr/>
        <a:lstStyle/>
        <a:p>
          <a:pPr latinLnBrk="1"/>
          <a:r>
            <a:rPr lang="en-US" altLang="ko-KR" dirty="0">
              <a:ea typeface="청소년서체"/>
            </a:rPr>
            <a:t>H/W</a:t>
          </a:r>
          <a:endParaRPr lang="ko-KR" altLang="en-US" dirty="0">
            <a:ea typeface="청소년서체"/>
          </a:endParaRPr>
        </a:p>
      </dgm:t>
    </dgm:pt>
    <dgm:pt modelId="{981DC98C-B085-46A8-A124-82687A99401E}" type="parTrans" cxnId="{022E1AF9-ACE4-4572-B6A6-CEEDC5D37823}">
      <dgm:prSet/>
      <dgm:spPr/>
      <dgm:t>
        <a:bodyPr/>
        <a:lstStyle/>
        <a:p>
          <a:pPr latinLnBrk="1"/>
          <a:endParaRPr lang="ko-KR" altLang="en-US"/>
        </a:p>
      </dgm:t>
    </dgm:pt>
    <dgm:pt modelId="{2A2BA0CA-CE30-4F52-9477-3F390774D237}" type="sibTrans" cxnId="{022E1AF9-ACE4-4572-B6A6-CEEDC5D37823}">
      <dgm:prSet/>
      <dgm:spPr/>
      <dgm:t>
        <a:bodyPr/>
        <a:lstStyle/>
        <a:p>
          <a:pPr latinLnBrk="1"/>
          <a:endParaRPr lang="ko-KR" altLang="en-US"/>
        </a:p>
      </dgm:t>
    </dgm:pt>
    <dgm:pt modelId="{7BA9BBC1-F321-49DA-A3BD-9E2B82EE7FBD}">
      <dgm:prSet phldrT="[텍스트]" custT="1"/>
      <dgm:spPr/>
      <dgm:t>
        <a:bodyPr/>
        <a:lstStyle/>
        <a:p>
          <a:pPr latinLnBrk="1"/>
          <a:r>
            <a:rPr lang="en-US" altLang="en-US" sz="1200" dirty="0">
              <a:ea typeface="청소년서체"/>
            </a:rPr>
            <a:t>Weight Sensor</a:t>
          </a:r>
        </a:p>
        <a:p>
          <a:pPr latinLnBrk="1"/>
          <a:r>
            <a:rPr lang="en-US" altLang="en-US" sz="1200" dirty="0">
              <a:ea typeface="청소년서체"/>
            </a:rPr>
            <a:t>Buzzer</a:t>
          </a:r>
          <a:endParaRPr lang="en-US" altLang="ko-KR" sz="1200" dirty="0">
            <a:ea typeface="청소년서체"/>
          </a:endParaRPr>
        </a:p>
      </dgm:t>
    </dgm:pt>
    <dgm:pt modelId="{A0A6ABF5-1876-4AC9-8F54-CC908F0AF173}" type="parTrans" cxnId="{1CC4A3CF-9F9C-424D-97DB-28E9DE66E215}">
      <dgm:prSet/>
      <dgm:spPr/>
      <dgm:t>
        <a:bodyPr/>
        <a:lstStyle/>
        <a:p>
          <a:pPr latinLnBrk="1"/>
          <a:endParaRPr lang="ko-KR" altLang="en-US"/>
        </a:p>
      </dgm:t>
    </dgm:pt>
    <dgm:pt modelId="{28F4BA88-A163-459B-BA06-E403148BD44C}" type="sibTrans" cxnId="{1CC4A3CF-9F9C-424D-97DB-28E9DE66E215}">
      <dgm:prSet/>
      <dgm:spPr/>
      <dgm:t>
        <a:bodyPr/>
        <a:lstStyle/>
        <a:p>
          <a:pPr latinLnBrk="1"/>
          <a:endParaRPr lang="ko-KR" altLang="en-US"/>
        </a:p>
      </dgm:t>
    </dgm:pt>
    <dgm:pt modelId="{A0E9B727-5E0D-4397-91A4-49078776676F}">
      <dgm:prSet phldrT="[텍스트]"/>
      <dgm:spPr/>
      <dgm:t>
        <a:bodyPr/>
        <a:lstStyle/>
        <a:p>
          <a:pPr latinLnBrk="1"/>
          <a:r>
            <a:rPr lang="en-US" altLang="ko-KR" dirty="0">
              <a:ea typeface="청소년서체"/>
            </a:rPr>
            <a:t>S/W</a:t>
          </a:r>
          <a:endParaRPr lang="ko-KR" altLang="en-US" dirty="0">
            <a:ea typeface="청소년서체"/>
          </a:endParaRPr>
        </a:p>
      </dgm:t>
    </dgm:pt>
    <dgm:pt modelId="{23618DF7-3B53-4619-8355-922C56F6F283}" type="parTrans" cxnId="{A76DD261-C152-4B81-89AE-120A089E8983}">
      <dgm:prSet/>
      <dgm:spPr/>
      <dgm:t>
        <a:bodyPr/>
        <a:lstStyle/>
        <a:p>
          <a:pPr latinLnBrk="1"/>
          <a:endParaRPr lang="ko-KR" altLang="en-US"/>
        </a:p>
      </dgm:t>
    </dgm:pt>
    <dgm:pt modelId="{32FAFBDC-754C-42AA-88CB-8035E272D1F5}" type="sibTrans" cxnId="{A76DD261-C152-4B81-89AE-120A089E8983}">
      <dgm:prSet/>
      <dgm:spPr/>
      <dgm:t>
        <a:bodyPr/>
        <a:lstStyle/>
        <a:p>
          <a:pPr latinLnBrk="1"/>
          <a:endParaRPr lang="ko-KR" altLang="en-US"/>
        </a:p>
      </dgm:t>
    </dgm:pt>
    <dgm:pt modelId="{DF05DFAE-1908-4354-84C9-5416BCE9A6A9}">
      <dgm:prSet phldrT="[텍스트]"/>
      <dgm:spPr/>
      <dgm:t>
        <a:bodyPr/>
        <a:lstStyle/>
        <a:p>
          <a:pPr latinLnBrk="1"/>
          <a:r>
            <a:rPr lang="en-US" altLang="en-US" dirty="0">
              <a:ea typeface="청소년서체"/>
            </a:rPr>
            <a:t>Measure</a:t>
          </a:r>
        </a:p>
        <a:p>
          <a:pPr latinLnBrk="1"/>
          <a:r>
            <a:rPr lang="en-US" altLang="en-US" dirty="0">
              <a:ea typeface="청소년서체"/>
            </a:rPr>
            <a:t>(Amount, Weight)</a:t>
          </a:r>
        </a:p>
      </dgm:t>
    </dgm:pt>
    <dgm:pt modelId="{B6298996-7850-439E-993B-65F53F29D8A0}" type="parTrans" cxnId="{A1C5202C-B5F0-44D7-B7AF-B0CAD4117CD8}">
      <dgm:prSet/>
      <dgm:spPr/>
      <dgm:t>
        <a:bodyPr/>
        <a:lstStyle/>
        <a:p>
          <a:pPr latinLnBrk="1"/>
          <a:endParaRPr lang="ko-KR" altLang="en-US"/>
        </a:p>
      </dgm:t>
    </dgm:pt>
    <dgm:pt modelId="{1E857612-3B18-4FD2-8FA5-2AD0F4F1BE1D}" type="sibTrans" cxnId="{A1C5202C-B5F0-44D7-B7AF-B0CAD4117CD8}">
      <dgm:prSet/>
      <dgm:spPr/>
      <dgm:t>
        <a:bodyPr/>
        <a:lstStyle/>
        <a:p>
          <a:pPr latinLnBrk="1"/>
          <a:endParaRPr lang="ko-KR" altLang="en-US"/>
        </a:p>
      </dgm:t>
    </dgm:pt>
    <dgm:pt modelId="{E384D57D-5151-4A84-8246-B65DE88D7D68}">
      <dgm:prSet phldrT="[텍스트]" custT="1"/>
      <dgm:spPr/>
      <dgm:t>
        <a:bodyPr/>
        <a:lstStyle/>
        <a:p>
          <a:pPr latinLnBrk="1"/>
          <a:r>
            <a:rPr lang="en-US" altLang="ko-KR" sz="1200" dirty="0">
              <a:ea typeface="청소년서체"/>
            </a:rPr>
            <a:t>Push Alarm</a:t>
          </a:r>
        </a:p>
        <a:p>
          <a:pPr latinLnBrk="1"/>
          <a:r>
            <a:rPr lang="en-US" altLang="ko-KR" sz="1200" dirty="0">
              <a:ea typeface="청소년서체"/>
            </a:rPr>
            <a:t>Statistics</a:t>
          </a:r>
          <a:endParaRPr lang="ko-KR" altLang="en-US" sz="1200" dirty="0">
            <a:ea typeface="청소년서체"/>
          </a:endParaRPr>
        </a:p>
      </dgm:t>
    </dgm:pt>
    <dgm:pt modelId="{4E6252E9-350C-44D9-8925-92B775DB4584}" type="parTrans" cxnId="{64DCD375-58AC-45D0-A2B8-BDA2193B3E11}">
      <dgm:prSet/>
      <dgm:spPr/>
      <dgm:t>
        <a:bodyPr/>
        <a:lstStyle/>
        <a:p>
          <a:pPr latinLnBrk="1"/>
          <a:endParaRPr lang="ko-KR" altLang="en-US"/>
        </a:p>
      </dgm:t>
    </dgm:pt>
    <dgm:pt modelId="{CBABF6EF-4960-4803-ACD1-4C54F3998D22}" type="sibTrans" cxnId="{64DCD375-58AC-45D0-A2B8-BDA2193B3E11}">
      <dgm:prSet/>
      <dgm:spPr/>
      <dgm:t>
        <a:bodyPr/>
        <a:lstStyle/>
        <a:p>
          <a:pPr latinLnBrk="1"/>
          <a:endParaRPr lang="ko-KR" altLang="en-US"/>
        </a:p>
      </dgm:t>
    </dgm:pt>
    <dgm:pt modelId="{E1D77742-B929-4B9C-AC46-C42B5E895109}">
      <dgm:prSet phldrT="[텍스트]" custT="1"/>
      <dgm:spPr/>
      <dgm:t>
        <a:bodyPr/>
        <a:lstStyle/>
        <a:p>
          <a:pPr latinLnBrk="1"/>
          <a:r>
            <a:rPr lang="en-US" altLang="ko-KR" sz="1200" dirty="0">
              <a:ea typeface="청소년서체"/>
            </a:rPr>
            <a:t>LED</a:t>
          </a:r>
        </a:p>
        <a:p>
          <a:pPr latinLnBrk="1"/>
          <a:r>
            <a:rPr lang="en-US" altLang="ko-KR" sz="1200" dirty="0">
              <a:ea typeface="청소년서체"/>
            </a:rPr>
            <a:t>Bluetooth</a:t>
          </a:r>
          <a:endParaRPr lang="ko-KR" altLang="en-US" sz="1200" dirty="0">
            <a:ea typeface="청소년서체"/>
          </a:endParaRPr>
        </a:p>
      </dgm:t>
    </dgm:pt>
    <dgm:pt modelId="{E56D0879-0229-4FC2-A808-4C23D5FC498F}" type="sibTrans" cxnId="{0943324B-7732-478C-B98E-8844FBFEFFBA}">
      <dgm:prSet/>
      <dgm:spPr/>
      <dgm:t>
        <a:bodyPr/>
        <a:lstStyle/>
        <a:p>
          <a:pPr latinLnBrk="1"/>
          <a:endParaRPr lang="ko-KR" altLang="en-US"/>
        </a:p>
      </dgm:t>
    </dgm:pt>
    <dgm:pt modelId="{3CAEA58C-BDBA-4AB2-A433-7E7537A916EB}" type="parTrans" cxnId="{0943324B-7732-478C-B98E-8844FBFEFFBA}">
      <dgm:prSet/>
      <dgm:spPr/>
      <dgm:t>
        <a:bodyPr/>
        <a:lstStyle/>
        <a:p>
          <a:pPr latinLnBrk="1"/>
          <a:endParaRPr lang="ko-KR" altLang="en-US"/>
        </a:p>
      </dgm:t>
    </dgm:pt>
    <dgm:pt modelId="{64FDA316-2B53-4F49-98E3-8E2E9EE0AE61}" type="pres">
      <dgm:prSet presAssocID="{366BDAC4-BFAF-4CFA-B2C0-3E8CA46C9174}" presName="list" presStyleCnt="0">
        <dgm:presLayoutVars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5B805E-FDD1-42BA-83A1-187CD3589CCC}" type="pres">
      <dgm:prSet presAssocID="{40D1B4C2-D14C-463D-999E-2153EEBD1C86}" presName="posSpace" presStyleCnt="0"/>
      <dgm:spPr/>
    </dgm:pt>
    <dgm:pt modelId="{5E99A325-1FA1-42BB-B3A2-CF436FB1405E}" type="pres">
      <dgm:prSet presAssocID="{40D1B4C2-D14C-463D-999E-2153EEBD1C86}" presName="vertFlow" presStyleCnt="0"/>
      <dgm:spPr/>
    </dgm:pt>
    <dgm:pt modelId="{DD10D346-FEA2-4FB4-BF0A-0FBF9AC4C487}" type="pres">
      <dgm:prSet presAssocID="{40D1B4C2-D14C-463D-999E-2153EEBD1C86}" presName="topSpace" presStyleCnt="0"/>
      <dgm:spPr/>
    </dgm:pt>
    <dgm:pt modelId="{1D876152-6BA4-4E71-A9DC-AA17D1F6DEB1}" type="pres">
      <dgm:prSet presAssocID="{40D1B4C2-D14C-463D-999E-2153EEBD1C86}" presName="firstComp" presStyleCnt="0"/>
      <dgm:spPr/>
    </dgm:pt>
    <dgm:pt modelId="{42C371AA-37E7-4F87-8285-DA7DE25DE296}" type="pres">
      <dgm:prSet presAssocID="{40D1B4C2-D14C-463D-999E-2153EEBD1C86}" presName="firstChild" presStyleLbl="bgAccFollow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02A0E840-1C59-4337-8FF0-CCB272531C63}" type="pres">
      <dgm:prSet presAssocID="{40D1B4C2-D14C-463D-999E-2153EEBD1C86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52E86FB-6670-4735-BCAE-80295F89C349}" type="pres">
      <dgm:prSet presAssocID="{E1D77742-B929-4B9C-AC46-C42B5E895109}" presName="comp" presStyleCnt="0"/>
      <dgm:spPr/>
    </dgm:pt>
    <dgm:pt modelId="{92F6C8BF-AE0B-4333-8D47-41A8B59939CE}" type="pres">
      <dgm:prSet presAssocID="{E1D77742-B929-4B9C-AC46-C42B5E895109}" presName="child" presStyleLbl="bgAccFollow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769284D0-66E8-4743-A729-F37933F3C8C8}" type="pres">
      <dgm:prSet presAssocID="{E1D77742-B929-4B9C-AC46-C42B5E895109}" presName="childTx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136CEA3-910A-4C93-AA22-E43AC189BDF3}" type="pres">
      <dgm:prSet presAssocID="{40D1B4C2-D14C-463D-999E-2153EEBD1C86}" presName="negSpace" presStyleCnt="0"/>
      <dgm:spPr/>
    </dgm:pt>
    <dgm:pt modelId="{EA637EEA-9759-4B9F-8DFA-DEF5BE87BCEE}" type="pres">
      <dgm:prSet presAssocID="{40D1B4C2-D14C-463D-999E-2153EEBD1C86}" presName="circle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C3D44760-00B0-4A2B-B58C-050D4466A837}" type="pres">
      <dgm:prSet presAssocID="{2A2BA0CA-CE30-4F52-9477-3F390774D237}" presName="transSpace" presStyleCnt="0"/>
      <dgm:spPr/>
    </dgm:pt>
    <dgm:pt modelId="{3C319B72-A733-41F6-9B27-9FA2F23F8BC1}" type="pres">
      <dgm:prSet presAssocID="{A0E9B727-5E0D-4397-91A4-49078776676F}" presName="posSpace" presStyleCnt="0"/>
      <dgm:spPr/>
    </dgm:pt>
    <dgm:pt modelId="{D6EC4184-8A54-46A3-A12D-C7857F1425E0}" type="pres">
      <dgm:prSet presAssocID="{A0E9B727-5E0D-4397-91A4-49078776676F}" presName="vertFlow" presStyleCnt="0"/>
      <dgm:spPr/>
    </dgm:pt>
    <dgm:pt modelId="{30CBC876-400E-464E-92D8-843C92A3EC56}" type="pres">
      <dgm:prSet presAssocID="{A0E9B727-5E0D-4397-91A4-49078776676F}" presName="topSpace" presStyleCnt="0"/>
      <dgm:spPr/>
    </dgm:pt>
    <dgm:pt modelId="{C40BD259-4F27-4209-9B1D-A2B678CB8289}" type="pres">
      <dgm:prSet presAssocID="{A0E9B727-5E0D-4397-91A4-49078776676F}" presName="firstComp" presStyleCnt="0"/>
      <dgm:spPr/>
    </dgm:pt>
    <dgm:pt modelId="{32269080-ABF8-4BEE-833C-531AE9CC4FBD}" type="pres">
      <dgm:prSet presAssocID="{A0E9B727-5E0D-4397-91A4-49078776676F}" presName="firstChild" presStyleLbl="bgAccFollow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120E280E-9219-41C2-AD4A-E30FCE083786}" type="pres">
      <dgm:prSet presAssocID="{A0E9B727-5E0D-4397-91A4-49078776676F}" presName="firstChildTx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B752B0-967D-4E26-A0DB-6EF6D22FD58E}" type="pres">
      <dgm:prSet presAssocID="{E384D57D-5151-4A84-8246-B65DE88D7D68}" presName="comp" presStyleCnt="0"/>
      <dgm:spPr/>
    </dgm:pt>
    <dgm:pt modelId="{5200E2D1-4497-4E13-86DE-45285BD7927D}" type="pres">
      <dgm:prSet presAssocID="{E384D57D-5151-4A84-8246-B65DE88D7D68}" presName="child" presStyleLbl="bgAccFollowNode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B67D8440-9F4B-4BEC-8CE6-AC177DA58AE7}" type="pres">
      <dgm:prSet presAssocID="{E384D57D-5151-4A84-8246-B65DE88D7D68}" presName="childTx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42AA27-BC46-48FE-AF94-DF8DB70177A3}" type="pres">
      <dgm:prSet presAssocID="{A0E9B727-5E0D-4397-91A4-49078776676F}" presName="negSpace" presStyleCnt="0"/>
      <dgm:spPr/>
    </dgm:pt>
    <dgm:pt modelId="{2F325800-06B4-444A-AC91-17D5CBEDB6E9}" type="pres">
      <dgm:prSet presAssocID="{A0E9B727-5E0D-4397-91A4-49078776676F}" presName="circle" presStyleLbl="node1" presStyleIdx="1" presStyleCnt="2"/>
      <dgm:spPr/>
      <dgm:t>
        <a:bodyPr/>
        <a:lstStyle/>
        <a:p>
          <a:pPr latinLnBrk="1"/>
          <a:endParaRPr lang="ko-KR" altLang="en-US"/>
        </a:p>
      </dgm:t>
    </dgm:pt>
  </dgm:ptLst>
  <dgm:cxnLst>
    <dgm:cxn modelId="{571BDD86-FF76-4DA6-91AB-B59458FF33FE}" type="presOf" srcId="{7BA9BBC1-F321-49DA-A3BD-9E2B82EE7FBD}" destId="{42C371AA-37E7-4F87-8285-DA7DE25DE296}" srcOrd="0" destOrd="0" presId="urn:microsoft.com/office/officeart/2005/8/layout/hList9"/>
    <dgm:cxn modelId="{1CC4A3CF-9F9C-424D-97DB-28E9DE66E215}" srcId="{40D1B4C2-D14C-463D-999E-2153EEBD1C86}" destId="{7BA9BBC1-F321-49DA-A3BD-9E2B82EE7FBD}" srcOrd="0" destOrd="0" parTransId="{A0A6ABF5-1876-4AC9-8F54-CC908F0AF173}" sibTransId="{28F4BA88-A163-459B-BA06-E403148BD44C}"/>
    <dgm:cxn modelId="{5725FAC7-BC8C-4173-8AE1-2EE8D16A140E}" type="presOf" srcId="{DF05DFAE-1908-4354-84C9-5416BCE9A6A9}" destId="{32269080-ABF8-4BEE-833C-531AE9CC4FBD}" srcOrd="0" destOrd="0" presId="urn:microsoft.com/office/officeart/2005/8/layout/hList9"/>
    <dgm:cxn modelId="{D07324D5-78CE-43DA-8A71-8FEC664F9139}" type="presOf" srcId="{366BDAC4-BFAF-4CFA-B2C0-3E8CA46C9174}" destId="{64FDA316-2B53-4F49-98E3-8E2E9EE0AE61}" srcOrd="0" destOrd="0" presId="urn:microsoft.com/office/officeart/2005/8/layout/hList9"/>
    <dgm:cxn modelId="{CC060278-11F7-4125-8694-F656F0DC7161}" type="presOf" srcId="{A0E9B727-5E0D-4397-91A4-49078776676F}" destId="{2F325800-06B4-444A-AC91-17D5CBEDB6E9}" srcOrd="0" destOrd="0" presId="urn:microsoft.com/office/officeart/2005/8/layout/hList9"/>
    <dgm:cxn modelId="{BA8781BB-9BDC-4317-8703-41455AEC6E9C}" type="presOf" srcId="{E384D57D-5151-4A84-8246-B65DE88D7D68}" destId="{5200E2D1-4497-4E13-86DE-45285BD7927D}" srcOrd="0" destOrd="0" presId="urn:microsoft.com/office/officeart/2005/8/layout/hList9"/>
    <dgm:cxn modelId="{B373C401-BB74-455C-A980-C342AB7B25D8}" type="presOf" srcId="{40D1B4C2-D14C-463D-999E-2153EEBD1C86}" destId="{EA637EEA-9759-4B9F-8DFA-DEF5BE87BCEE}" srcOrd="0" destOrd="0" presId="urn:microsoft.com/office/officeart/2005/8/layout/hList9"/>
    <dgm:cxn modelId="{F3B0657E-9EB6-413F-ADCE-76168168DA61}" type="presOf" srcId="{DF05DFAE-1908-4354-84C9-5416BCE9A6A9}" destId="{120E280E-9219-41C2-AD4A-E30FCE083786}" srcOrd="1" destOrd="0" presId="urn:microsoft.com/office/officeart/2005/8/layout/hList9"/>
    <dgm:cxn modelId="{022E1AF9-ACE4-4572-B6A6-CEEDC5D37823}" srcId="{366BDAC4-BFAF-4CFA-B2C0-3E8CA46C9174}" destId="{40D1B4C2-D14C-463D-999E-2153EEBD1C86}" srcOrd="0" destOrd="0" parTransId="{981DC98C-B085-46A8-A124-82687A99401E}" sibTransId="{2A2BA0CA-CE30-4F52-9477-3F390774D237}"/>
    <dgm:cxn modelId="{E6BA0EF3-FD45-414D-8046-47221B1F0105}" type="presOf" srcId="{7BA9BBC1-F321-49DA-A3BD-9E2B82EE7FBD}" destId="{02A0E840-1C59-4337-8FF0-CCB272531C63}" srcOrd="1" destOrd="0" presId="urn:microsoft.com/office/officeart/2005/8/layout/hList9"/>
    <dgm:cxn modelId="{A76DD261-C152-4B81-89AE-120A089E8983}" srcId="{366BDAC4-BFAF-4CFA-B2C0-3E8CA46C9174}" destId="{A0E9B727-5E0D-4397-91A4-49078776676F}" srcOrd="1" destOrd="0" parTransId="{23618DF7-3B53-4619-8355-922C56F6F283}" sibTransId="{32FAFBDC-754C-42AA-88CB-8035E272D1F5}"/>
    <dgm:cxn modelId="{790C3339-CC55-4F3F-AB39-59449A2BD4FF}" type="presOf" srcId="{E384D57D-5151-4A84-8246-B65DE88D7D68}" destId="{B67D8440-9F4B-4BEC-8CE6-AC177DA58AE7}" srcOrd="1" destOrd="0" presId="urn:microsoft.com/office/officeart/2005/8/layout/hList9"/>
    <dgm:cxn modelId="{64DCD375-58AC-45D0-A2B8-BDA2193B3E11}" srcId="{A0E9B727-5E0D-4397-91A4-49078776676F}" destId="{E384D57D-5151-4A84-8246-B65DE88D7D68}" srcOrd="1" destOrd="0" parTransId="{4E6252E9-350C-44D9-8925-92B775DB4584}" sibTransId="{CBABF6EF-4960-4803-ACD1-4C54F3998D22}"/>
    <dgm:cxn modelId="{A1C5202C-B5F0-44D7-B7AF-B0CAD4117CD8}" srcId="{A0E9B727-5E0D-4397-91A4-49078776676F}" destId="{DF05DFAE-1908-4354-84C9-5416BCE9A6A9}" srcOrd="0" destOrd="0" parTransId="{B6298996-7850-439E-993B-65F53F29D8A0}" sibTransId="{1E857612-3B18-4FD2-8FA5-2AD0F4F1BE1D}"/>
    <dgm:cxn modelId="{48C7D51F-39A7-4296-85A5-9D91718A474E}" type="presOf" srcId="{E1D77742-B929-4B9C-AC46-C42B5E895109}" destId="{769284D0-66E8-4743-A729-F37933F3C8C8}" srcOrd="1" destOrd="0" presId="urn:microsoft.com/office/officeart/2005/8/layout/hList9"/>
    <dgm:cxn modelId="{5E52C6D9-0DB7-44A1-AD26-BF296E17FFB2}" type="presOf" srcId="{E1D77742-B929-4B9C-AC46-C42B5E895109}" destId="{92F6C8BF-AE0B-4333-8D47-41A8B59939CE}" srcOrd="0" destOrd="0" presId="urn:microsoft.com/office/officeart/2005/8/layout/hList9"/>
    <dgm:cxn modelId="{0943324B-7732-478C-B98E-8844FBFEFFBA}" srcId="{40D1B4C2-D14C-463D-999E-2153EEBD1C86}" destId="{E1D77742-B929-4B9C-AC46-C42B5E895109}" srcOrd="1" destOrd="0" parTransId="{3CAEA58C-BDBA-4AB2-A433-7E7537A916EB}" sibTransId="{E56D0879-0229-4FC2-A808-4C23D5FC498F}"/>
    <dgm:cxn modelId="{72406D6C-92BF-44AB-88B7-4EC026CB087E}" type="presParOf" srcId="{64FDA316-2B53-4F49-98E3-8E2E9EE0AE61}" destId="{725B805E-FDD1-42BA-83A1-187CD3589CCC}" srcOrd="0" destOrd="0" presId="urn:microsoft.com/office/officeart/2005/8/layout/hList9"/>
    <dgm:cxn modelId="{4A46A53E-2E7C-4A7B-AFC3-D34362B9BA0B}" type="presParOf" srcId="{64FDA316-2B53-4F49-98E3-8E2E9EE0AE61}" destId="{5E99A325-1FA1-42BB-B3A2-CF436FB1405E}" srcOrd="1" destOrd="0" presId="urn:microsoft.com/office/officeart/2005/8/layout/hList9"/>
    <dgm:cxn modelId="{B94061BF-4823-4C97-8155-9F774A2133F7}" type="presParOf" srcId="{5E99A325-1FA1-42BB-B3A2-CF436FB1405E}" destId="{DD10D346-FEA2-4FB4-BF0A-0FBF9AC4C487}" srcOrd="0" destOrd="0" presId="urn:microsoft.com/office/officeart/2005/8/layout/hList9"/>
    <dgm:cxn modelId="{2AF66837-F343-4572-8380-BE2BEA5CB222}" type="presParOf" srcId="{5E99A325-1FA1-42BB-B3A2-CF436FB1405E}" destId="{1D876152-6BA4-4E71-A9DC-AA17D1F6DEB1}" srcOrd="1" destOrd="0" presId="urn:microsoft.com/office/officeart/2005/8/layout/hList9"/>
    <dgm:cxn modelId="{F9BC894E-EBCC-46FD-A9EF-BF77A6D74D09}" type="presParOf" srcId="{1D876152-6BA4-4E71-A9DC-AA17D1F6DEB1}" destId="{42C371AA-37E7-4F87-8285-DA7DE25DE296}" srcOrd="0" destOrd="0" presId="urn:microsoft.com/office/officeart/2005/8/layout/hList9"/>
    <dgm:cxn modelId="{C011B023-F63C-4D71-BB05-64F6F4F45221}" type="presParOf" srcId="{1D876152-6BA4-4E71-A9DC-AA17D1F6DEB1}" destId="{02A0E840-1C59-4337-8FF0-CCB272531C63}" srcOrd="1" destOrd="0" presId="urn:microsoft.com/office/officeart/2005/8/layout/hList9"/>
    <dgm:cxn modelId="{24161B27-F2DC-457A-BD6E-4BEBAC89298F}" type="presParOf" srcId="{5E99A325-1FA1-42BB-B3A2-CF436FB1405E}" destId="{652E86FB-6670-4735-BCAE-80295F89C349}" srcOrd="2" destOrd="0" presId="urn:microsoft.com/office/officeart/2005/8/layout/hList9"/>
    <dgm:cxn modelId="{2B3903A0-19E7-4348-B0B8-9AB16481AA18}" type="presParOf" srcId="{652E86FB-6670-4735-BCAE-80295F89C349}" destId="{92F6C8BF-AE0B-4333-8D47-41A8B59939CE}" srcOrd="0" destOrd="0" presId="urn:microsoft.com/office/officeart/2005/8/layout/hList9"/>
    <dgm:cxn modelId="{241EE872-ECF3-4112-BC15-0FED8C1FB5A9}" type="presParOf" srcId="{652E86FB-6670-4735-BCAE-80295F89C349}" destId="{769284D0-66E8-4743-A729-F37933F3C8C8}" srcOrd="1" destOrd="0" presId="urn:microsoft.com/office/officeart/2005/8/layout/hList9"/>
    <dgm:cxn modelId="{BDB5CEEC-9772-4DB6-9915-03BFE71961DD}" type="presParOf" srcId="{64FDA316-2B53-4F49-98E3-8E2E9EE0AE61}" destId="{3136CEA3-910A-4C93-AA22-E43AC189BDF3}" srcOrd="2" destOrd="0" presId="urn:microsoft.com/office/officeart/2005/8/layout/hList9"/>
    <dgm:cxn modelId="{73D1D1A9-C835-4E20-8AA3-41514EF1F4E8}" type="presParOf" srcId="{64FDA316-2B53-4F49-98E3-8E2E9EE0AE61}" destId="{EA637EEA-9759-4B9F-8DFA-DEF5BE87BCEE}" srcOrd="3" destOrd="0" presId="urn:microsoft.com/office/officeart/2005/8/layout/hList9"/>
    <dgm:cxn modelId="{09FCEF16-8D3B-4640-B84D-E45DC4411A74}" type="presParOf" srcId="{64FDA316-2B53-4F49-98E3-8E2E9EE0AE61}" destId="{C3D44760-00B0-4A2B-B58C-050D4466A837}" srcOrd="4" destOrd="0" presId="urn:microsoft.com/office/officeart/2005/8/layout/hList9"/>
    <dgm:cxn modelId="{7294DACA-4A80-4E19-A03F-8A7DAD0C659C}" type="presParOf" srcId="{64FDA316-2B53-4F49-98E3-8E2E9EE0AE61}" destId="{3C319B72-A733-41F6-9B27-9FA2F23F8BC1}" srcOrd="5" destOrd="0" presId="urn:microsoft.com/office/officeart/2005/8/layout/hList9"/>
    <dgm:cxn modelId="{FFAEB88B-90B0-4381-B213-4F1799C9305A}" type="presParOf" srcId="{64FDA316-2B53-4F49-98E3-8E2E9EE0AE61}" destId="{D6EC4184-8A54-46A3-A12D-C7857F1425E0}" srcOrd="6" destOrd="0" presId="urn:microsoft.com/office/officeart/2005/8/layout/hList9"/>
    <dgm:cxn modelId="{5EC17125-3698-4391-9487-46C008CA28E4}" type="presParOf" srcId="{D6EC4184-8A54-46A3-A12D-C7857F1425E0}" destId="{30CBC876-400E-464E-92D8-843C92A3EC56}" srcOrd="0" destOrd="0" presId="urn:microsoft.com/office/officeart/2005/8/layout/hList9"/>
    <dgm:cxn modelId="{B2CBEC3E-E7FD-472C-97A6-36EEAD3479B7}" type="presParOf" srcId="{D6EC4184-8A54-46A3-A12D-C7857F1425E0}" destId="{C40BD259-4F27-4209-9B1D-A2B678CB8289}" srcOrd="1" destOrd="0" presId="urn:microsoft.com/office/officeart/2005/8/layout/hList9"/>
    <dgm:cxn modelId="{C3520F0F-07B5-4768-9893-ECFF559081BF}" type="presParOf" srcId="{C40BD259-4F27-4209-9B1D-A2B678CB8289}" destId="{32269080-ABF8-4BEE-833C-531AE9CC4FBD}" srcOrd="0" destOrd="0" presId="urn:microsoft.com/office/officeart/2005/8/layout/hList9"/>
    <dgm:cxn modelId="{55560A2A-2268-4FA8-9145-09C48B0EA256}" type="presParOf" srcId="{C40BD259-4F27-4209-9B1D-A2B678CB8289}" destId="{120E280E-9219-41C2-AD4A-E30FCE083786}" srcOrd="1" destOrd="0" presId="urn:microsoft.com/office/officeart/2005/8/layout/hList9"/>
    <dgm:cxn modelId="{401E4372-2510-459B-89BB-59050F82C823}" type="presParOf" srcId="{D6EC4184-8A54-46A3-A12D-C7857F1425E0}" destId="{C1B752B0-967D-4E26-A0DB-6EF6D22FD58E}" srcOrd="2" destOrd="0" presId="urn:microsoft.com/office/officeart/2005/8/layout/hList9"/>
    <dgm:cxn modelId="{601CFB17-49EC-4228-9376-D5BD7CC310F1}" type="presParOf" srcId="{C1B752B0-967D-4E26-A0DB-6EF6D22FD58E}" destId="{5200E2D1-4497-4E13-86DE-45285BD7927D}" srcOrd="0" destOrd="0" presId="urn:microsoft.com/office/officeart/2005/8/layout/hList9"/>
    <dgm:cxn modelId="{836A7A6C-F048-47FB-A18F-6BC023294046}" type="presParOf" srcId="{C1B752B0-967D-4E26-A0DB-6EF6D22FD58E}" destId="{B67D8440-9F4B-4BEC-8CE6-AC177DA58AE7}" srcOrd="1" destOrd="0" presId="urn:microsoft.com/office/officeart/2005/8/layout/hList9"/>
    <dgm:cxn modelId="{CF2B6D5B-E3EB-46E0-A6B7-2BD0C4265587}" type="presParOf" srcId="{64FDA316-2B53-4F49-98E3-8E2E9EE0AE61}" destId="{BF42AA27-BC46-48FE-AF94-DF8DB70177A3}" srcOrd="7" destOrd="0" presId="urn:microsoft.com/office/officeart/2005/8/layout/hList9"/>
    <dgm:cxn modelId="{CB22FCA2-E4F4-40AE-A898-71E4D4DCF9A6}" type="presParOf" srcId="{64FDA316-2B53-4F49-98E3-8E2E9EE0AE61}" destId="{2F325800-06B4-444A-AC91-17D5CBEDB6E9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B32C60-3884-4965-AC06-5B3BE9FDFCB0}" type="doc">
      <dgm:prSet loTypeId="urn:microsoft.com/office/officeart/2005/8/layout/funnel1" loCatId="process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E2AC24C9-5171-40C7-88E0-558730116077}">
      <dgm:prSet phldrT="[텍스트]"/>
      <dgm:spPr/>
      <dgm:t>
        <a:bodyPr/>
        <a:lstStyle/>
        <a:p>
          <a:pPr latinLnBrk="1"/>
          <a:r>
            <a:rPr lang="en-US" altLang="ko-KR" dirty="0"/>
            <a:t>S/W</a:t>
          </a:r>
          <a:endParaRPr lang="ko-KR" altLang="en-US" dirty="0"/>
        </a:p>
      </dgm:t>
    </dgm:pt>
    <dgm:pt modelId="{07F06287-1B6B-4313-8FEA-F6DE1D8FBF04}" type="parTrans" cxnId="{CEA39399-5773-488C-A19B-66BF007EFC0C}">
      <dgm:prSet/>
      <dgm:spPr/>
      <dgm:t>
        <a:bodyPr/>
        <a:lstStyle/>
        <a:p>
          <a:pPr latinLnBrk="1"/>
          <a:endParaRPr lang="ko-KR" altLang="en-US"/>
        </a:p>
      </dgm:t>
    </dgm:pt>
    <dgm:pt modelId="{BA5CCFE2-D828-4C6F-9ED0-9D80335F5B87}" type="sibTrans" cxnId="{CEA39399-5773-488C-A19B-66BF007EFC0C}">
      <dgm:prSet/>
      <dgm:spPr/>
      <dgm:t>
        <a:bodyPr/>
        <a:lstStyle/>
        <a:p>
          <a:pPr latinLnBrk="1"/>
          <a:endParaRPr lang="ko-KR" altLang="en-US"/>
        </a:p>
      </dgm:t>
    </dgm:pt>
    <dgm:pt modelId="{EB6F4868-02F2-4888-8534-95AAB7465280}">
      <dgm:prSet phldrT="[텍스트]"/>
      <dgm:spPr/>
      <dgm:t>
        <a:bodyPr/>
        <a:lstStyle/>
        <a:p>
          <a:pPr latinLnBrk="1"/>
          <a:r>
            <a:rPr lang="en-US" altLang="ko-KR" dirty="0"/>
            <a:t>H/W</a:t>
          </a:r>
          <a:endParaRPr lang="ko-KR" altLang="en-US" dirty="0"/>
        </a:p>
      </dgm:t>
    </dgm:pt>
    <dgm:pt modelId="{DF6B63E8-ACFB-4DEF-AC8E-63EFD09D0E2D}" type="parTrans" cxnId="{9B45FC33-C912-46D5-AA78-5C0F113915F3}">
      <dgm:prSet/>
      <dgm:spPr/>
      <dgm:t>
        <a:bodyPr/>
        <a:lstStyle/>
        <a:p>
          <a:pPr latinLnBrk="1"/>
          <a:endParaRPr lang="ko-KR" altLang="en-US"/>
        </a:p>
      </dgm:t>
    </dgm:pt>
    <dgm:pt modelId="{A3A4B749-9BAF-4F4A-8708-560B4788CF20}" type="sibTrans" cxnId="{9B45FC33-C912-46D5-AA78-5C0F113915F3}">
      <dgm:prSet/>
      <dgm:spPr/>
      <dgm:t>
        <a:bodyPr/>
        <a:lstStyle/>
        <a:p>
          <a:pPr latinLnBrk="1"/>
          <a:endParaRPr lang="ko-KR" altLang="en-US"/>
        </a:p>
      </dgm:t>
    </dgm:pt>
    <dgm:pt modelId="{6F5697DB-EA3E-4587-BF63-9AD1FE6004F8}">
      <dgm:prSet phldrT="[텍스트]"/>
      <dgm:spPr/>
      <dgm:t>
        <a:bodyPr/>
        <a:lstStyle/>
        <a:p>
          <a:pPr latinLnBrk="1"/>
          <a:r>
            <a:rPr lang="en-US" altLang="ko-KR" dirty="0"/>
            <a:t>Design</a:t>
          </a:r>
          <a:endParaRPr lang="ko-KR" altLang="en-US" dirty="0"/>
        </a:p>
      </dgm:t>
    </dgm:pt>
    <dgm:pt modelId="{EED9F575-ED43-494B-8179-090E33E9A759}" type="parTrans" cxnId="{7395BA36-A99E-4B9F-90B4-F208ECBF5486}">
      <dgm:prSet/>
      <dgm:spPr/>
      <dgm:t>
        <a:bodyPr/>
        <a:lstStyle/>
        <a:p>
          <a:pPr latinLnBrk="1"/>
          <a:endParaRPr lang="ko-KR" altLang="en-US"/>
        </a:p>
      </dgm:t>
    </dgm:pt>
    <dgm:pt modelId="{40C6FC72-587E-4A5A-A467-9C21B491EC8A}" type="sibTrans" cxnId="{7395BA36-A99E-4B9F-90B4-F208ECBF5486}">
      <dgm:prSet/>
      <dgm:spPr/>
      <dgm:t>
        <a:bodyPr/>
        <a:lstStyle/>
        <a:p>
          <a:pPr latinLnBrk="1"/>
          <a:endParaRPr lang="ko-KR" altLang="en-US"/>
        </a:p>
      </dgm:t>
    </dgm:pt>
    <dgm:pt modelId="{AD539787-A82A-48C9-9CFB-3E5204FEF6C3}">
      <dgm:prSet phldrT="[텍스트]"/>
      <dgm:spPr/>
      <dgm:t>
        <a:bodyPr/>
        <a:lstStyle/>
        <a:p>
          <a:pPr latinLnBrk="1"/>
          <a:r>
            <a:rPr lang="en-US" altLang="ko-KR" dirty="0"/>
            <a:t>Smart Cup Plate</a:t>
          </a:r>
          <a:endParaRPr lang="ko-KR" altLang="en-US" dirty="0"/>
        </a:p>
      </dgm:t>
    </dgm:pt>
    <dgm:pt modelId="{00792DF0-B0D8-427E-BF10-FDF499D317D6}" type="parTrans" cxnId="{067BF4B7-89EC-4C54-A0E5-6547FC29A186}">
      <dgm:prSet/>
      <dgm:spPr/>
      <dgm:t>
        <a:bodyPr/>
        <a:lstStyle/>
        <a:p>
          <a:pPr latinLnBrk="1"/>
          <a:endParaRPr lang="ko-KR" altLang="en-US"/>
        </a:p>
      </dgm:t>
    </dgm:pt>
    <dgm:pt modelId="{758F0454-1F67-45A2-8001-C8B4C42BE78A}" type="sibTrans" cxnId="{067BF4B7-89EC-4C54-A0E5-6547FC29A186}">
      <dgm:prSet/>
      <dgm:spPr/>
      <dgm:t>
        <a:bodyPr/>
        <a:lstStyle/>
        <a:p>
          <a:pPr latinLnBrk="1"/>
          <a:endParaRPr lang="ko-KR" altLang="en-US"/>
        </a:p>
      </dgm:t>
    </dgm:pt>
    <dgm:pt modelId="{F3064E95-4A52-4332-B094-BB632AFFE8C0}" type="pres">
      <dgm:prSet presAssocID="{79B32C60-3884-4965-AC06-5B3BE9FDFCB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FA3CA9-D1E3-43D4-8E24-48568262911B}" type="pres">
      <dgm:prSet presAssocID="{79B32C60-3884-4965-AC06-5B3BE9FDFCB0}" presName="ellipse" presStyleLbl="trBgShp" presStyleIdx="0" presStyleCnt="1"/>
      <dgm:spPr/>
    </dgm:pt>
    <dgm:pt modelId="{0F7D9F70-17CD-456B-85C8-4B813F4CC956}" type="pres">
      <dgm:prSet presAssocID="{79B32C60-3884-4965-AC06-5B3BE9FDFCB0}" presName="arrow1" presStyleLbl="fgShp" presStyleIdx="0" presStyleCnt="1"/>
      <dgm:spPr/>
    </dgm:pt>
    <dgm:pt modelId="{23B76A68-889C-4CE5-BB70-F8A3CB27E525}" type="pres">
      <dgm:prSet presAssocID="{79B32C60-3884-4965-AC06-5B3BE9FDFCB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17BBFE-75B3-4112-B7A8-870D8BECB9CF}" type="pres">
      <dgm:prSet presAssocID="{EB6F4868-02F2-4888-8534-95AAB7465280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597B83-B292-4471-BAE1-D4DF0AF86CF0}" type="pres">
      <dgm:prSet presAssocID="{6F5697DB-EA3E-4587-BF63-9AD1FE6004F8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2BFFC81-D414-4C2A-B3E4-244E3599CAA7}" type="pres">
      <dgm:prSet presAssocID="{AD539787-A82A-48C9-9CFB-3E5204FEF6C3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46C872-7DCA-4440-9A28-B5AAA505735D}" type="pres">
      <dgm:prSet presAssocID="{79B32C60-3884-4965-AC06-5B3BE9FDFCB0}" presName="funnel" presStyleLbl="trAlignAcc1" presStyleIdx="0" presStyleCnt="1"/>
      <dgm:spPr/>
    </dgm:pt>
  </dgm:ptLst>
  <dgm:cxnLst>
    <dgm:cxn modelId="{0B4A804F-437B-45F6-AF21-F05219249CB3}" type="presOf" srcId="{79B32C60-3884-4965-AC06-5B3BE9FDFCB0}" destId="{F3064E95-4A52-4332-B094-BB632AFFE8C0}" srcOrd="0" destOrd="0" presId="urn:microsoft.com/office/officeart/2005/8/layout/funnel1"/>
    <dgm:cxn modelId="{DB1F8938-F360-4C5B-B6CC-CD049CC9FC08}" type="presOf" srcId="{AD539787-A82A-48C9-9CFB-3E5204FEF6C3}" destId="{23B76A68-889C-4CE5-BB70-F8A3CB27E525}" srcOrd="0" destOrd="0" presId="urn:microsoft.com/office/officeart/2005/8/layout/funnel1"/>
    <dgm:cxn modelId="{C993AF1E-C396-42AF-893C-3F4D07F3A8A6}" type="presOf" srcId="{6F5697DB-EA3E-4587-BF63-9AD1FE6004F8}" destId="{2717BBFE-75B3-4112-B7A8-870D8BECB9CF}" srcOrd="0" destOrd="0" presId="urn:microsoft.com/office/officeart/2005/8/layout/funnel1"/>
    <dgm:cxn modelId="{067BF4B7-89EC-4C54-A0E5-6547FC29A186}" srcId="{79B32C60-3884-4965-AC06-5B3BE9FDFCB0}" destId="{AD539787-A82A-48C9-9CFB-3E5204FEF6C3}" srcOrd="3" destOrd="0" parTransId="{00792DF0-B0D8-427E-BF10-FDF499D317D6}" sibTransId="{758F0454-1F67-45A2-8001-C8B4C42BE78A}"/>
    <dgm:cxn modelId="{CEA39399-5773-488C-A19B-66BF007EFC0C}" srcId="{79B32C60-3884-4965-AC06-5B3BE9FDFCB0}" destId="{E2AC24C9-5171-40C7-88E0-558730116077}" srcOrd="0" destOrd="0" parTransId="{07F06287-1B6B-4313-8FEA-F6DE1D8FBF04}" sibTransId="{BA5CCFE2-D828-4C6F-9ED0-9D80335F5B87}"/>
    <dgm:cxn modelId="{7395BA36-A99E-4B9F-90B4-F208ECBF5486}" srcId="{79B32C60-3884-4965-AC06-5B3BE9FDFCB0}" destId="{6F5697DB-EA3E-4587-BF63-9AD1FE6004F8}" srcOrd="2" destOrd="0" parTransId="{EED9F575-ED43-494B-8179-090E33E9A759}" sibTransId="{40C6FC72-587E-4A5A-A467-9C21B491EC8A}"/>
    <dgm:cxn modelId="{9B45FC33-C912-46D5-AA78-5C0F113915F3}" srcId="{79B32C60-3884-4965-AC06-5B3BE9FDFCB0}" destId="{EB6F4868-02F2-4888-8534-95AAB7465280}" srcOrd="1" destOrd="0" parTransId="{DF6B63E8-ACFB-4DEF-AC8E-63EFD09D0E2D}" sibTransId="{A3A4B749-9BAF-4F4A-8708-560B4788CF20}"/>
    <dgm:cxn modelId="{0238530F-7D81-4244-A7FA-132126DA4C93}" type="presOf" srcId="{E2AC24C9-5171-40C7-88E0-558730116077}" destId="{E2BFFC81-D414-4C2A-B3E4-244E3599CAA7}" srcOrd="0" destOrd="0" presId="urn:microsoft.com/office/officeart/2005/8/layout/funnel1"/>
    <dgm:cxn modelId="{7F6685F2-CFE0-4E40-BE5D-E035B049B33E}" type="presOf" srcId="{EB6F4868-02F2-4888-8534-95AAB7465280}" destId="{4F597B83-B292-4471-BAE1-D4DF0AF86CF0}" srcOrd="0" destOrd="0" presId="urn:microsoft.com/office/officeart/2005/8/layout/funnel1"/>
    <dgm:cxn modelId="{6AF7B587-EFA0-41A4-8EE4-16EF1BF4178D}" type="presParOf" srcId="{F3064E95-4A52-4332-B094-BB632AFFE8C0}" destId="{55FA3CA9-D1E3-43D4-8E24-48568262911B}" srcOrd="0" destOrd="0" presId="urn:microsoft.com/office/officeart/2005/8/layout/funnel1"/>
    <dgm:cxn modelId="{B14D4C08-4447-4D51-BEC8-6D8DED384D15}" type="presParOf" srcId="{F3064E95-4A52-4332-B094-BB632AFFE8C0}" destId="{0F7D9F70-17CD-456B-85C8-4B813F4CC956}" srcOrd="1" destOrd="0" presId="urn:microsoft.com/office/officeart/2005/8/layout/funnel1"/>
    <dgm:cxn modelId="{C8D44CF5-D0F1-4E57-91E2-C2FC87AA7E01}" type="presParOf" srcId="{F3064E95-4A52-4332-B094-BB632AFFE8C0}" destId="{23B76A68-889C-4CE5-BB70-F8A3CB27E525}" srcOrd="2" destOrd="0" presId="urn:microsoft.com/office/officeart/2005/8/layout/funnel1"/>
    <dgm:cxn modelId="{D88BCF36-829A-4DE9-B41E-0BC1D504A7E1}" type="presParOf" srcId="{F3064E95-4A52-4332-B094-BB632AFFE8C0}" destId="{2717BBFE-75B3-4112-B7A8-870D8BECB9CF}" srcOrd="3" destOrd="0" presId="urn:microsoft.com/office/officeart/2005/8/layout/funnel1"/>
    <dgm:cxn modelId="{BE2BC3B8-7D05-467C-A953-DE13F0CE0579}" type="presParOf" srcId="{F3064E95-4A52-4332-B094-BB632AFFE8C0}" destId="{4F597B83-B292-4471-BAE1-D4DF0AF86CF0}" srcOrd="4" destOrd="0" presId="urn:microsoft.com/office/officeart/2005/8/layout/funnel1"/>
    <dgm:cxn modelId="{40545EA2-46D6-451B-8D26-2A6CF84325E6}" type="presParOf" srcId="{F3064E95-4A52-4332-B094-BB632AFFE8C0}" destId="{E2BFFC81-D414-4C2A-B3E4-244E3599CAA7}" srcOrd="5" destOrd="0" presId="urn:microsoft.com/office/officeart/2005/8/layout/funnel1"/>
    <dgm:cxn modelId="{5153B6AB-B8C3-492F-8757-1CD17D7A281C}" type="presParOf" srcId="{F3064E95-4A52-4332-B094-BB632AFFE8C0}" destId="{4646C872-7DCA-4440-9A28-B5AAA505735D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C371AA-37E7-4F87-8285-DA7DE25DE296}">
      <dsp:nvSpPr>
        <dsp:cNvPr id="0" name=""/>
        <dsp:cNvSpPr/>
      </dsp:nvSpPr>
      <dsp:spPr>
        <a:xfrm>
          <a:off x="712578" y="843870"/>
          <a:ext cx="1334520" cy="890125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>
              <a:ea typeface="청소년서체"/>
            </a:rPr>
            <a:t>Weight Sensor</a:t>
          </a:r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>
              <a:ea typeface="청소년서체"/>
            </a:rPr>
            <a:t>Buzzer</a:t>
          </a:r>
          <a:endParaRPr lang="en-US" altLang="ko-KR" sz="1200" kern="1200" dirty="0">
            <a:ea typeface="청소년서체"/>
          </a:endParaRPr>
        </a:p>
      </dsp:txBody>
      <dsp:txXfrm>
        <a:off x="926102" y="843870"/>
        <a:ext cx="1120997" cy="890125"/>
      </dsp:txXfrm>
    </dsp:sp>
    <dsp:sp modelId="{92F6C8BF-AE0B-4333-8D47-41A8B59939CE}">
      <dsp:nvSpPr>
        <dsp:cNvPr id="0" name=""/>
        <dsp:cNvSpPr/>
      </dsp:nvSpPr>
      <dsp:spPr>
        <a:xfrm>
          <a:off x="712578" y="1733996"/>
          <a:ext cx="1334520" cy="890125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>
              <a:ea typeface="청소년서체"/>
            </a:rPr>
            <a:t>LED</a:t>
          </a:r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>
              <a:ea typeface="청소년서체"/>
            </a:rPr>
            <a:t>Bluetooth</a:t>
          </a:r>
          <a:endParaRPr lang="ko-KR" altLang="en-US" sz="1200" kern="1200" dirty="0">
            <a:ea typeface="청소년서체"/>
          </a:endParaRPr>
        </a:p>
      </dsp:txBody>
      <dsp:txXfrm>
        <a:off x="926102" y="1733996"/>
        <a:ext cx="1120997" cy="890125"/>
      </dsp:txXfrm>
    </dsp:sp>
    <dsp:sp modelId="{EA637EEA-9759-4B9F-8DFA-DEF5BE87BCEE}">
      <dsp:nvSpPr>
        <dsp:cNvPr id="0" name=""/>
        <dsp:cNvSpPr/>
      </dsp:nvSpPr>
      <dsp:spPr>
        <a:xfrm>
          <a:off x="834" y="487998"/>
          <a:ext cx="889680" cy="889680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>
              <a:ea typeface="청소년서체"/>
            </a:rPr>
            <a:t>H/W</a:t>
          </a:r>
          <a:endParaRPr lang="ko-KR" altLang="en-US" sz="2300" kern="1200" dirty="0">
            <a:ea typeface="청소년서체"/>
          </a:endParaRPr>
        </a:p>
      </dsp:txBody>
      <dsp:txXfrm>
        <a:off x="131125" y="618289"/>
        <a:ext cx="629098" cy="629098"/>
      </dsp:txXfrm>
    </dsp:sp>
    <dsp:sp modelId="{32269080-ABF8-4BEE-833C-531AE9CC4FBD}">
      <dsp:nvSpPr>
        <dsp:cNvPr id="0" name=""/>
        <dsp:cNvSpPr/>
      </dsp:nvSpPr>
      <dsp:spPr>
        <a:xfrm>
          <a:off x="2936780" y="843870"/>
          <a:ext cx="1334520" cy="890125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71120" bIns="71120" numCol="1" spcCol="1270" anchor="ctr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kern="1200" dirty="0">
              <a:ea typeface="청소년서체"/>
            </a:rPr>
            <a:t>Measure</a:t>
          </a:r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kern="1200" dirty="0">
              <a:ea typeface="청소년서체"/>
            </a:rPr>
            <a:t>(Amount, Weight)</a:t>
          </a:r>
        </a:p>
      </dsp:txBody>
      <dsp:txXfrm>
        <a:off x="3150303" y="843870"/>
        <a:ext cx="1120997" cy="890125"/>
      </dsp:txXfrm>
    </dsp:sp>
    <dsp:sp modelId="{5200E2D1-4497-4E13-86DE-45285BD7927D}">
      <dsp:nvSpPr>
        <dsp:cNvPr id="0" name=""/>
        <dsp:cNvSpPr/>
      </dsp:nvSpPr>
      <dsp:spPr>
        <a:xfrm>
          <a:off x="2936780" y="1733996"/>
          <a:ext cx="1334520" cy="890125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>
              <a:ea typeface="청소년서체"/>
            </a:rPr>
            <a:t>Push Alarm</a:t>
          </a:r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>
              <a:ea typeface="청소년서체"/>
            </a:rPr>
            <a:t>Statistics</a:t>
          </a:r>
          <a:endParaRPr lang="ko-KR" altLang="en-US" sz="1200" kern="1200" dirty="0">
            <a:ea typeface="청소년서체"/>
          </a:endParaRPr>
        </a:p>
      </dsp:txBody>
      <dsp:txXfrm>
        <a:off x="3150303" y="1733996"/>
        <a:ext cx="1120997" cy="890125"/>
      </dsp:txXfrm>
    </dsp:sp>
    <dsp:sp modelId="{2F325800-06B4-444A-AC91-17D5CBEDB6E9}">
      <dsp:nvSpPr>
        <dsp:cNvPr id="0" name=""/>
        <dsp:cNvSpPr/>
      </dsp:nvSpPr>
      <dsp:spPr>
        <a:xfrm>
          <a:off x="2225036" y="487998"/>
          <a:ext cx="889680" cy="889680"/>
        </a:xfrm>
        <a:prstGeom prst="ellipse">
          <a:avLst/>
        </a:prstGeom>
        <a:solidFill>
          <a:schemeClr val="accent1">
            <a:shade val="50000"/>
            <a:hueOff val="361436"/>
            <a:satOff val="-7560"/>
            <a:lumOff val="4206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>
              <a:ea typeface="청소년서체"/>
            </a:rPr>
            <a:t>S/W</a:t>
          </a:r>
          <a:endParaRPr lang="ko-KR" altLang="en-US" sz="2300" kern="1200" dirty="0">
            <a:ea typeface="청소년서체"/>
          </a:endParaRPr>
        </a:p>
      </dsp:txBody>
      <dsp:txXfrm>
        <a:off x="2355327" y="618289"/>
        <a:ext cx="629098" cy="6290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A3CA9-D1E3-43D4-8E24-48568262911B}">
      <dsp:nvSpPr>
        <dsp:cNvPr id="0" name=""/>
        <dsp:cNvSpPr/>
      </dsp:nvSpPr>
      <dsp:spPr>
        <a:xfrm>
          <a:off x="1070106" y="109518"/>
          <a:ext cx="2173527" cy="754837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7D9F70-17CD-456B-85C8-4B813F4CC956}">
      <dsp:nvSpPr>
        <dsp:cNvPr id="0" name=""/>
        <dsp:cNvSpPr/>
      </dsp:nvSpPr>
      <dsp:spPr>
        <a:xfrm>
          <a:off x="1949626" y="1957859"/>
          <a:ext cx="421226" cy="269584"/>
        </a:xfrm>
        <a:prstGeom prst="down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4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23B76A68-889C-4CE5-BB70-F8A3CB27E525}">
      <dsp:nvSpPr>
        <dsp:cNvPr id="0" name=""/>
        <dsp:cNvSpPr/>
      </dsp:nvSpPr>
      <dsp:spPr>
        <a:xfrm>
          <a:off x="1149297" y="2173527"/>
          <a:ext cx="2021886" cy="505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Smart Cup Plate</a:t>
          </a:r>
          <a:endParaRPr lang="ko-KR" altLang="en-US" sz="1400" kern="1200" dirty="0"/>
        </a:p>
      </dsp:txBody>
      <dsp:txXfrm>
        <a:off x="1149297" y="2173527"/>
        <a:ext cx="2021886" cy="505471"/>
      </dsp:txXfrm>
    </dsp:sp>
    <dsp:sp modelId="{2717BBFE-75B3-4112-B7A8-870D8BECB9CF}">
      <dsp:nvSpPr>
        <dsp:cNvPr id="0" name=""/>
        <dsp:cNvSpPr/>
      </dsp:nvSpPr>
      <dsp:spPr>
        <a:xfrm>
          <a:off x="1860326" y="922653"/>
          <a:ext cx="758207" cy="758207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Design</a:t>
          </a:r>
          <a:endParaRPr lang="ko-KR" altLang="en-US" sz="1200" kern="1200" dirty="0"/>
        </a:p>
      </dsp:txBody>
      <dsp:txXfrm>
        <a:off x="1971363" y="1033690"/>
        <a:ext cx="536133" cy="536133"/>
      </dsp:txXfrm>
    </dsp:sp>
    <dsp:sp modelId="{4F597B83-B292-4471-BAE1-D4DF0AF86CF0}">
      <dsp:nvSpPr>
        <dsp:cNvPr id="0" name=""/>
        <dsp:cNvSpPr/>
      </dsp:nvSpPr>
      <dsp:spPr>
        <a:xfrm>
          <a:off x="1317787" y="353830"/>
          <a:ext cx="758207" cy="758207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53123"/>
                <a:satOff val="-2196"/>
                <a:lumOff val="12807"/>
                <a:alphaOff val="0"/>
                <a:tint val="50000"/>
                <a:satMod val="300000"/>
              </a:schemeClr>
            </a:gs>
            <a:gs pos="35000">
              <a:schemeClr val="accent1">
                <a:shade val="80000"/>
                <a:hueOff val="153123"/>
                <a:satOff val="-2196"/>
                <a:lumOff val="12807"/>
                <a:alphaOff val="0"/>
                <a:tint val="37000"/>
                <a:satMod val="300000"/>
              </a:schemeClr>
            </a:gs>
            <a:gs pos="100000">
              <a:schemeClr val="accent1">
                <a:shade val="80000"/>
                <a:hueOff val="153123"/>
                <a:satOff val="-2196"/>
                <a:lumOff val="1280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H/W</a:t>
          </a:r>
          <a:endParaRPr lang="ko-KR" altLang="en-US" sz="1200" kern="1200" dirty="0"/>
        </a:p>
      </dsp:txBody>
      <dsp:txXfrm>
        <a:off x="1428824" y="464867"/>
        <a:ext cx="536133" cy="536133"/>
      </dsp:txXfrm>
    </dsp:sp>
    <dsp:sp modelId="{E2BFFC81-D414-4C2A-B3E4-244E3599CAA7}">
      <dsp:nvSpPr>
        <dsp:cNvPr id="0" name=""/>
        <dsp:cNvSpPr/>
      </dsp:nvSpPr>
      <dsp:spPr>
        <a:xfrm>
          <a:off x="2092843" y="170512"/>
          <a:ext cx="758207" cy="758207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306246"/>
                <a:satOff val="-4392"/>
                <a:lumOff val="25615"/>
                <a:alphaOff val="0"/>
                <a:tint val="50000"/>
                <a:satMod val="300000"/>
              </a:schemeClr>
            </a:gs>
            <a:gs pos="35000">
              <a:schemeClr val="accent1">
                <a:shade val="80000"/>
                <a:hueOff val="306246"/>
                <a:satOff val="-4392"/>
                <a:lumOff val="25615"/>
                <a:alphaOff val="0"/>
                <a:tint val="37000"/>
                <a:satMod val="300000"/>
              </a:schemeClr>
            </a:gs>
            <a:gs pos="100000">
              <a:schemeClr val="accent1">
                <a:shade val="80000"/>
                <a:hueOff val="306246"/>
                <a:satOff val="-4392"/>
                <a:lumOff val="2561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S/W</a:t>
          </a:r>
          <a:endParaRPr lang="ko-KR" altLang="en-US" sz="1200" kern="1200" dirty="0"/>
        </a:p>
      </dsp:txBody>
      <dsp:txXfrm>
        <a:off x="2203880" y="281549"/>
        <a:ext cx="536133" cy="536133"/>
      </dsp:txXfrm>
    </dsp:sp>
    <dsp:sp modelId="{4646C872-7DCA-4440-9A28-B5AAA505735D}">
      <dsp:nvSpPr>
        <dsp:cNvPr id="0" name=""/>
        <dsp:cNvSpPr/>
      </dsp:nvSpPr>
      <dsp:spPr>
        <a:xfrm>
          <a:off x="980806" y="16849"/>
          <a:ext cx="2358867" cy="188709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04BFB-B410-4CCF-9E98-27D671939A84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885B5-6BA4-4A48-9DFE-9FEF218D5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665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최초 </a:t>
            </a:r>
            <a:r>
              <a:rPr lang="ko-KR" altLang="en-US" dirty="0" err="1"/>
              <a:t>스플래시</a:t>
            </a:r>
            <a:r>
              <a:rPr lang="ko-KR" altLang="en-US" dirty="0"/>
              <a:t> 아트 버튼을 누르면 업데이트 했다는 내용이 </a:t>
            </a:r>
            <a:r>
              <a:rPr lang="ko-KR" altLang="en-US" dirty="0" err="1"/>
              <a:t>들어가야겠지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885B5-6BA4-4A48-9DFE-9FEF218D53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01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땅크</a:t>
            </a:r>
            <a:r>
              <a:rPr lang="ko-KR" altLang="en-US" dirty="0"/>
              <a:t> 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885B5-6BA4-4A48-9DFE-9FEF218D53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03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최초 </a:t>
            </a:r>
            <a:r>
              <a:rPr lang="ko-KR" altLang="en-US" dirty="0" err="1"/>
              <a:t>스플래시</a:t>
            </a:r>
            <a:r>
              <a:rPr lang="ko-KR" altLang="en-US" dirty="0"/>
              <a:t> 아트 버튼을 누르면 업데이트 했다는 내용이 </a:t>
            </a:r>
            <a:r>
              <a:rPr lang="ko-KR" altLang="en-US" dirty="0" err="1"/>
              <a:t>들어가야겠지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885B5-6BA4-4A48-9DFE-9FEF218D53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319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변화된 </a:t>
            </a:r>
            <a:r>
              <a:rPr lang="ko-KR" altLang="en-US" dirty="0" err="1"/>
              <a:t>스플래시아트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885B5-6BA4-4A48-9DFE-9FEF218D53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586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무엇을 사용할</a:t>
            </a:r>
            <a:r>
              <a:rPr lang="ko-KR" altLang="en-US" baseline="0" dirty="0"/>
              <a:t> 것인가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885B5-6BA4-4A48-9DFE-9FEF218D53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630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885B5-6BA4-4A48-9DFE-9FEF218D53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617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885B5-6BA4-4A48-9DFE-9FEF218D531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208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식으로 </a:t>
            </a:r>
            <a:r>
              <a:rPr lang="ko-KR" altLang="en-US" dirty="0" err="1"/>
              <a:t>하고자함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885B5-6BA4-4A48-9DFE-9FEF218D531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785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885B5-6BA4-4A48-9DFE-9FEF218D53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5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885B5-6BA4-4A48-9DFE-9FEF218D53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708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E2B2-17F0-4DF0-8F1B-C39D8F6F853C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C09C-D3E8-4B95-A2EC-E3F07252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357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E2B2-17F0-4DF0-8F1B-C39D8F6F853C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C09C-D3E8-4B95-A2EC-E3F07252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73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E2B2-17F0-4DF0-8F1B-C39D8F6F853C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C09C-D3E8-4B95-A2EC-E3F07252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479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E2B2-17F0-4DF0-8F1B-C39D8F6F853C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C09C-D3E8-4B95-A2EC-E3F07252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835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E2B2-17F0-4DF0-8F1B-C39D8F6F853C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C09C-D3E8-4B95-A2EC-E3F07252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561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E2B2-17F0-4DF0-8F1B-C39D8F6F853C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C09C-D3E8-4B95-A2EC-E3F07252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78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E2B2-17F0-4DF0-8F1B-C39D8F6F853C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C09C-D3E8-4B95-A2EC-E3F07252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93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E2B2-17F0-4DF0-8F1B-C39D8F6F853C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C09C-D3E8-4B95-A2EC-E3F07252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347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E2B2-17F0-4DF0-8F1B-C39D8F6F853C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C09C-D3E8-4B95-A2EC-E3F07252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308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E2B2-17F0-4DF0-8F1B-C39D8F6F853C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C09C-D3E8-4B95-A2EC-E3F07252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014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E2B2-17F0-4DF0-8F1B-C39D8F6F853C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3C09C-D3E8-4B95-A2EC-E3F07252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44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CE2B2-17F0-4DF0-8F1B-C39D8F6F853C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3C09C-D3E8-4B95-A2EC-E3F07252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71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/>
          <p:cNvSpPr>
            <a:spLocks noChangeAspect="1"/>
          </p:cNvSpPr>
          <p:nvPr/>
        </p:nvSpPr>
        <p:spPr>
          <a:xfrm>
            <a:off x="-4346611" y="-5441510"/>
            <a:ext cx="17915815" cy="17915815"/>
          </a:xfrm>
          <a:prstGeom prst="ellipse">
            <a:avLst/>
          </a:prstGeom>
          <a:solidFill>
            <a:srgbClr val="146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>
            <a:spLocks noChangeAspect="1"/>
          </p:cNvSpPr>
          <p:nvPr/>
        </p:nvSpPr>
        <p:spPr>
          <a:xfrm>
            <a:off x="-3152224" y="-4247123"/>
            <a:ext cx="15527040" cy="15527040"/>
          </a:xfrm>
          <a:prstGeom prst="ellipse">
            <a:avLst/>
          </a:prstGeom>
          <a:solidFill>
            <a:srgbClr val="10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>
            <a:spLocks noChangeAspect="1"/>
          </p:cNvSpPr>
          <p:nvPr/>
        </p:nvSpPr>
        <p:spPr>
          <a:xfrm>
            <a:off x="-1957836" y="-3052735"/>
            <a:ext cx="13138264" cy="13138264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>
            <a:spLocks noChangeAspect="1"/>
          </p:cNvSpPr>
          <p:nvPr/>
        </p:nvSpPr>
        <p:spPr>
          <a:xfrm>
            <a:off x="-763449" y="-1858348"/>
            <a:ext cx="10749489" cy="10749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>
            <a:spLocks noChangeAspect="1"/>
          </p:cNvSpPr>
          <p:nvPr/>
        </p:nvSpPr>
        <p:spPr>
          <a:xfrm>
            <a:off x="-813960" y="-1869203"/>
            <a:ext cx="10800000" cy="10800000"/>
          </a:xfrm>
          <a:prstGeom prst="ellipse">
            <a:avLst/>
          </a:prstGeom>
          <a:solidFill>
            <a:srgbClr val="146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>
            <a:spLocks noChangeAspect="1"/>
          </p:cNvSpPr>
          <p:nvPr/>
        </p:nvSpPr>
        <p:spPr>
          <a:xfrm>
            <a:off x="-108360" y="-1163603"/>
            <a:ext cx="9360000" cy="9360000"/>
          </a:xfrm>
          <a:prstGeom prst="ellipse">
            <a:avLst/>
          </a:prstGeom>
          <a:solidFill>
            <a:srgbClr val="10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>
            <a:spLocks noChangeAspect="1"/>
          </p:cNvSpPr>
          <p:nvPr/>
        </p:nvSpPr>
        <p:spPr>
          <a:xfrm>
            <a:off x="626040" y="-429203"/>
            <a:ext cx="7920000" cy="7920000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>
            <a:spLocks noChangeAspect="1"/>
          </p:cNvSpPr>
          <p:nvPr/>
        </p:nvSpPr>
        <p:spPr>
          <a:xfrm>
            <a:off x="1331640" y="276397"/>
            <a:ext cx="6480000" cy="64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눈물 방울 6"/>
          <p:cNvSpPr/>
          <p:nvPr/>
        </p:nvSpPr>
        <p:spPr>
          <a:xfrm rot="16200000">
            <a:off x="4139952" y="1556794"/>
            <a:ext cx="1008112" cy="1008112"/>
          </a:xfrm>
          <a:prstGeom prst="teardrop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60645" y="3675855"/>
            <a:ext cx="2650790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900" dirty="0">
                <a:solidFill>
                  <a:schemeClr val="tx1">
                    <a:lumMod val="85000"/>
                    <a:lumOff val="1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Team 3</a:t>
            </a:r>
            <a:endParaRPr lang="ko-KR" altLang="en-US" sz="5900" dirty="0">
              <a:solidFill>
                <a:schemeClr val="tx1">
                  <a:lumMod val="85000"/>
                  <a:lumOff val="1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81864" y="2808511"/>
            <a:ext cx="3979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Smart Cup Plate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pic>
        <p:nvPicPr>
          <p:cNvPr id="2054" name="Picture 6" descr="D:\유정\일러스트아이콘\Downloads\1378887788_water-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625" y="1710681"/>
            <a:ext cx="695399" cy="6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22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4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4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" grpId="0" animBg="1"/>
      <p:bldP spid="13" grpId="0" animBg="1"/>
      <p:bldP spid="14" grpId="0" animBg="1"/>
      <p:bldP spid="15" grpId="0" animBg="1"/>
      <p:bldP spid="7" grpId="0" animBg="1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>
            <a:spLocks noChangeAspect="1"/>
          </p:cNvSpPr>
          <p:nvPr/>
        </p:nvSpPr>
        <p:spPr>
          <a:xfrm>
            <a:off x="-1957836" y="-3052735"/>
            <a:ext cx="13138264" cy="13138264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>
            <a:spLocks noChangeAspect="1"/>
          </p:cNvSpPr>
          <p:nvPr/>
        </p:nvSpPr>
        <p:spPr>
          <a:xfrm>
            <a:off x="-763449" y="-1858348"/>
            <a:ext cx="10749489" cy="10749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829018"/>
              </p:ext>
            </p:extLst>
          </p:nvPr>
        </p:nvGraphicFramePr>
        <p:xfrm>
          <a:off x="513176" y="1772816"/>
          <a:ext cx="8153400" cy="4389374"/>
        </p:xfrm>
        <a:graphic>
          <a:graphicData uri="http://schemas.openxmlformats.org/drawingml/2006/table">
            <a:tbl>
              <a:tblPr/>
              <a:tblGrid>
                <a:gridCol w="10654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252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320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307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Arial" charset="0"/>
                        </a:rPr>
                        <a:t>Part</a:t>
                      </a:r>
                      <a:endParaRPr kumimoji="0" lang="ko-KR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Arial" charset="0"/>
                      </a:endParaRPr>
                    </a:p>
                  </a:txBody>
                  <a:tcPr marL="90000" marR="90000" marT="46816" marB="4681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Arial" charset="0"/>
                        </a:rPr>
                        <a:t>Task Scope</a:t>
                      </a:r>
                      <a:endParaRPr kumimoji="0" lang="ko-KR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Arial" charset="0"/>
                      </a:endParaRPr>
                    </a:p>
                  </a:txBody>
                  <a:tcPr marL="90000" marR="90000" marT="46816" marB="46816" anchor="ctr" horzOverflow="overflow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Arial" charset="0"/>
                        </a:rPr>
                        <a:t>Detail</a:t>
                      </a:r>
                      <a:endParaRPr kumimoji="0" lang="ko-KR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Arial" charset="0"/>
                      </a:endParaRPr>
                    </a:p>
                  </a:txBody>
                  <a:tcPr marL="90000" marR="90000" marT="46816" marB="46816" anchor="ctr" horzOverflow="overflow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Arial" charset="0"/>
                        </a:rPr>
                        <a:t>Explanation</a:t>
                      </a:r>
                      <a:endParaRPr kumimoji="0" lang="ko-KR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Arial" charset="0"/>
                      </a:endParaRPr>
                    </a:p>
                  </a:txBody>
                  <a:tcPr marL="90000" marR="90000" marT="46816" marB="46816" anchor="ctr" horzOverflow="overflow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842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SW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(Mobile)</a:t>
                      </a:r>
                      <a:endParaRPr kumimoji="0" 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청소년서체"/>
                        </a:rPr>
                        <a:t>Function of measuring</a:t>
                      </a:r>
                      <a:endParaRPr kumimoji="0" 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청소년서체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>
                          <a:tab pos="53975" algn="l"/>
                          <a:tab pos="190500" algn="l"/>
                        </a:tabLst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청소년서체"/>
                          <a:cs typeface="Times New Roman" charset="0"/>
                        </a:rPr>
                        <a:t> Informs the user of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>
                          <a:tab pos="53975" algn="l"/>
                          <a:tab pos="190500" algn="l"/>
                        </a:tabLst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청소년서체"/>
                          <a:cs typeface="Times New Roman" charset="0"/>
                        </a:rPr>
                        <a:t> the recommended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>
                          <a:tab pos="53975" algn="l"/>
                          <a:tab pos="190500" algn="l"/>
                        </a:tabLst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청소년서체"/>
                          <a:cs typeface="Times New Roman" charset="0"/>
                        </a:rPr>
                        <a:t> water intake</a:t>
                      </a:r>
                      <a:endParaRPr kumimoji="0" 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청소년서체"/>
                        <a:cs typeface="Times New Roman" charset="0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>
                          <a:tab pos="117475" algn="l"/>
                          <a:tab pos="296863" algn="l"/>
                        </a:tabLst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charset="0"/>
                        </a:rPr>
                        <a:t>Through the App, you can check the amount of water you drink before and how much  more you have to drink.</a:t>
                      </a:r>
                      <a:endParaRPr kumimoji="0" 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676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User Information function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>
                          <a:tab pos="53975" algn="l"/>
                          <a:tab pos="190500" algn="l"/>
                        </a:tabLst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charset="0"/>
                        </a:rPr>
                        <a:t> User can fill out their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>
                          <a:tab pos="53975" algn="l"/>
                          <a:tab pos="190500" algn="l"/>
                        </a:tabLst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charset="0"/>
                        </a:rPr>
                        <a:t> information in the app.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>
                          <a:tab pos="117475" algn="l"/>
                          <a:tab pos="296863" algn="l"/>
                        </a:tabLst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charset="0"/>
                        </a:rPr>
                        <a:t>The user can enter their information. If the information is filled, The App will calculate the recommended water intake for each user's weight.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1755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HW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(Device)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Buzzer function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>
                          <a:tab pos="53975" algn="l"/>
                          <a:tab pos="190500" algn="l"/>
                        </a:tabLst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charset="0"/>
                        </a:rPr>
                        <a:t> It tells the time when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>
                          <a:tab pos="53975" algn="l"/>
                          <a:tab pos="190500" algn="l"/>
                        </a:tabLst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charset="0"/>
                        </a:rPr>
                        <a:t> you have to drink.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>
                          <a:tab pos="117475" algn="l"/>
                          <a:tab pos="296863" algn="l"/>
                        </a:tabLst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charset="0"/>
                        </a:rPr>
                        <a:t>The Smart cup plate has a buzzer that will tell you to drink water in a specified time.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1755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LED function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>
                          <a:tab pos="53975" algn="l"/>
                          <a:tab pos="190500" algn="l"/>
                        </a:tabLst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charset="0"/>
                        </a:rPr>
                        <a:t> Additional notifications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>
                          <a:tab pos="53975" algn="l"/>
                          <a:tab pos="190500" algn="l"/>
                        </a:tabLst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charset="0"/>
                        </a:rPr>
                        <a:t> using LED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>
                          <a:tab pos="117475" algn="l"/>
                          <a:tab pos="296863" algn="l"/>
                        </a:tabLst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charset="0"/>
                        </a:rPr>
                        <a:t>LED will show you the current process. If you don’t drink enough water the LED will change it’s color to red. (In normal it’s green)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17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Bluetooth function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>
                          <a:tab pos="53975" algn="l"/>
                          <a:tab pos="190500" algn="l"/>
                        </a:tabLst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charset="0"/>
                        </a:rPr>
                        <a:t> Link the Smart cup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>
                          <a:tab pos="53975" algn="l"/>
                          <a:tab pos="190500" algn="l"/>
                        </a:tabLst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charset="0"/>
                        </a:rPr>
                        <a:t> plate and App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>
                          <a:tab pos="53975" algn="l"/>
                          <a:tab pos="190500" algn="l"/>
                        </a:tabLst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charset="0"/>
                        </a:rPr>
                        <a:t> wirelessly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>
                          <a:tab pos="117475" algn="l"/>
                          <a:tab pos="296863" algn="l"/>
                        </a:tabLst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charset="0"/>
                        </a:rPr>
                        <a:t>By using Bluetooth, we don’t need any nasty wire in our development and it’s more comfortable to use it.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3203848" y="1183829"/>
            <a:ext cx="28083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23722" y="733819"/>
            <a:ext cx="256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Detail of project scope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43394" y="172931"/>
            <a:ext cx="2529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Project scope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727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>
            <a:spLocks noChangeAspect="1"/>
          </p:cNvSpPr>
          <p:nvPr/>
        </p:nvSpPr>
        <p:spPr>
          <a:xfrm>
            <a:off x="-1957836" y="-3052735"/>
            <a:ext cx="13138264" cy="13138264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>
            <a:spLocks noChangeAspect="1"/>
          </p:cNvSpPr>
          <p:nvPr/>
        </p:nvSpPr>
        <p:spPr>
          <a:xfrm>
            <a:off x="-763449" y="-1858348"/>
            <a:ext cx="10749489" cy="10749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395536" y="1196752"/>
            <a:ext cx="7073337" cy="440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200" i="1" dirty="0">
                <a:latin typeface="Koverwatch" panose="02020603020101020101" pitchFamily="18" charset="-127"/>
                <a:ea typeface="Koverwatch" panose="02020603020101020101" pitchFamily="18" charset="-127"/>
              </a:rPr>
              <a:t>Approximate Step-by-Step Perform Process</a:t>
            </a:r>
            <a:endParaRPr lang="ko-KR" altLang="en-US" sz="2200" i="1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Freeform 93"/>
          <p:cNvSpPr>
            <a:spLocks/>
          </p:cNvSpPr>
          <p:nvPr/>
        </p:nvSpPr>
        <p:spPr bwMode="gray">
          <a:xfrm rot="20963522">
            <a:off x="2732510" y="1984075"/>
            <a:ext cx="1047477" cy="853213"/>
          </a:xfrm>
          <a:custGeom>
            <a:avLst/>
            <a:gdLst/>
            <a:ahLst/>
            <a:cxnLst>
              <a:cxn ang="0">
                <a:pos x="0" y="774"/>
              </a:cxn>
              <a:cxn ang="0">
                <a:pos x="2" y="770"/>
              </a:cxn>
              <a:cxn ang="0">
                <a:pos x="8" y="754"/>
              </a:cxn>
              <a:cxn ang="0">
                <a:pos x="16" y="730"/>
              </a:cxn>
              <a:cxn ang="0">
                <a:pos x="32" y="698"/>
              </a:cxn>
              <a:cxn ang="0">
                <a:pos x="50" y="660"/>
              </a:cxn>
              <a:cxn ang="0">
                <a:pos x="76" y="618"/>
              </a:cxn>
              <a:cxn ang="0">
                <a:pos x="106" y="574"/>
              </a:cxn>
              <a:cxn ang="0">
                <a:pos x="142" y="528"/>
              </a:cxn>
              <a:cxn ang="0">
                <a:pos x="186" y="482"/>
              </a:cxn>
              <a:cxn ang="0">
                <a:pos x="236" y="438"/>
              </a:cxn>
              <a:cxn ang="0">
                <a:pos x="294" y="398"/>
              </a:cxn>
              <a:cxn ang="0">
                <a:pos x="360" y="360"/>
              </a:cxn>
              <a:cxn ang="0">
                <a:pos x="426" y="332"/>
              </a:cxn>
              <a:cxn ang="0">
                <a:pos x="488" y="314"/>
              </a:cxn>
              <a:cxn ang="0">
                <a:pos x="544" y="304"/>
              </a:cxn>
              <a:cxn ang="0">
                <a:pos x="594" y="300"/>
              </a:cxn>
              <a:cxn ang="0">
                <a:pos x="638" y="300"/>
              </a:cxn>
              <a:cxn ang="0">
                <a:pos x="678" y="304"/>
              </a:cxn>
              <a:cxn ang="0">
                <a:pos x="710" y="312"/>
              </a:cxn>
              <a:cxn ang="0">
                <a:pos x="736" y="320"/>
              </a:cxn>
              <a:cxn ang="0">
                <a:pos x="754" y="326"/>
              </a:cxn>
              <a:cxn ang="0">
                <a:pos x="766" y="332"/>
              </a:cxn>
              <a:cxn ang="0">
                <a:pos x="770" y="334"/>
              </a:cxn>
              <a:cxn ang="0">
                <a:pos x="680" y="476"/>
              </a:cxn>
              <a:cxn ang="0">
                <a:pos x="982" y="370"/>
              </a:cxn>
              <a:cxn ang="0">
                <a:pos x="912" y="0"/>
              </a:cxn>
              <a:cxn ang="0">
                <a:pos x="854" y="150"/>
              </a:cxn>
              <a:cxn ang="0">
                <a:pos x="850" y="148"/>
              </a:cxn>
              <a:cxn ang="0">
                <a:pos x="838" y="142"/>
              </a:cxn>
              <a:cxn ang="0">
                <a:pos x="822" y="134"/>
              </a:cxn>
              <a:cxn ang="0">
                <a:pos x="798" y="126"/>
              </a:cxn>
              <a:cxn ang="0">
                <a:pos x="768" y="120"/>
              </a:cxn>
              <a:cxn ang="0">
                <a:pos x="732" y="114"/>
              </a:cxn>
              <a:cxn ang="0">
                <a:pos x="692" y="110"/>
              </a:cxn>
              <a:cxn ang="0">
                <a:pos x="646" y="110"/>
              </a:cxn>
              <a:cxn ang="0">
                <a:pos x="596" y="116"/>
              </a:cxn>
              <a:cxn ang="0">
                <a:pos x="540" y="126"/>
              </a:cxn>
              <a:cxn ang="0">
                <a:pos x="482" y="146"/>
              </a:cxn>
              <a:cxn ang="0">
                <a:pos x="422" y="172"/>
              </a:cxn>
              <a:cxn ang="0">
                <a:pos x="356" y="210"/>
              </a:cxn>
              <a:cxn ang="0">
                <a:pos x="290" y="258"/>
              </a:cxn>
              <a:cxn ang="0">
                <a:pos x="230" y="310"/>
              </a:cxn>
              <a:cxn ang="0">
                <a:pos x="178" y="364"/>
              </a:cxn>
              <a:cxn ang="0">
                <a:pos x="136" y="422"/>
              </a:cxn>
              <a:cxn ang="0">
                <a:pos x="100" y="480"/>
              </a:cxn>
              <a:cxn ang="0">
                <a:pos x="72" y="536"/>
              </a:cxn>
              <a:cxn ang="0">
                <a:pos x="48" y="590"/>
              </a:cxn>
              <a:cxn ang="0">
                <a:pos x="30" y="640"/>
              </a:cxn>
              <a:cxn ang="0">
                <a:pos x="18" y="684"/>
              </a:cxn>
              <a:cxn ang="0">
                <a:pos x="8" y="722"/>
              </a:cxn>
              <a:cxn ang="0">
                <a:pos x="4" y="750"/>
              </a:cxn>
              <a:cxn ang="0">
                <a:pos x="0" y="768"/>
              </a:cxn>
              <a:cxn ang="0">
                <a:pos x="0" y="774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009999">
                  <a:gamma/>
                  <a:tint val="90980"/>
                  <a:invGamma/>
                  <a:alpha val="32001"/>
                </a:srgbClr>
              </a:gs>
              <a:gs pos="100000">
                <a:srgbClr val="009999"/>
              </a:gs>
            </a:gsLst>
            <a:lin ang="0" scaled="1"/>
          </a:gra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청소년서체"/>
            </a:endParaRPr>
          </a:p>
        </p:txBody>
      </p:sp>
      <p:sp>
        <p:nvSpPr>
          <p:cNvPr id="6" name="Freeform 102"/>
          <p:cNvSpPr>
            <a:spLocks/>
          </p:cNvSpPr>
          <p:nvPr/>
        </p:nvSpPr>
        <p:spPr bwMode="gray">
          <a:xfrm rot="1219901">
            <a:off x="1228463" y="2278421"/>
            <a:ext cx="1191472" cy="835525"/>
          </a:xfrm>
          <a:custGeom>
            <a:avLst/>
            <a:gdLst/>
            <a:ahLst/>
            <a:cxnLst>
              <a:cxn ang="0">
                <a:pos x="0" y="774"/>
              </a:cxn>
              <a:cxn ang="0">
                <a:pos x="2" y="770"/>
              </a:cxn>
              <a:cxn ang="0">
                <a:pos x="8" y="754"/>
              </a:cxn>
              <a:cxn ang="0">
                <a:pos x="16" y="730"/>
              </a:cxn>
              <a:cxn ang="0">
                <a:pos x="32" y="698"/>
              </a:cxn>
              <a:cxn ang="0">
                <a:pos x="50" y="660"/>
              </a:cxn>
              <a:cxn ang="0">
                <a:pos x="76" y="618"/>
              </a:cxn>
              <a:cxn ang="0">
                <a:pos x="106" y="574"/>
              </a:cxn>
              <a:cxn ang="0">
                <a:pos x="142" y="528"/>
              </a:cxn>
              <a:cxn ang="0">
                <a:pos x="186" y="482"/>
              </a:cxn>
              <a:cxn ang="0">
                <a:pos x="236" y="438"/>
              </a:cxn>
              <a:cxn ang="0">
                <a:pos x="294" y="398"/>
              </a:cxn>
              <a:cxn ang="0">
                <a:pos x="360" y="360"/>
              </a:cxn>
              <a:cxn ang="0">
                <a:pos x="426" y="332"/>
              </a:cxn>
              <a:cxn ang="0">
                <a:pos x="488" y="314"/>
              </a:cxn>
              <a:cxn ang="0">
                <a:pos x="544" y="304"/>
              </a:cxn>
              <a:cxn ang="0">
                <a:pos x="594" y="300"/>
              </a:cxn>
              <a:cxn ang="0">
                <a:pos x="638" y="300"/>
              </a:cxn>
              <a:cxn ang="0">
                <a:pos x="678" y="304"/>
              </a:cxn>
              <a:cxn ang="0">
                <a:pos x="710" y="312"/>
              </a:cxn>
              <a:cxn ang="0">
                <a:pos x="736" y="320"/>
              </a:cxn>
              <a:cxn ang="0">
                <a:pos x="754" y="326"/>
              </a:cxn>
              <a:cxn ang="0">
                <a:pos x="766" y="332"/>
              </a:cxn>
              <a:cxn ang="0">
                <a:pos x="770" y="334"/>
              </a:cxn>
              <a:cxn ang="0">
                <a:pos x="680" y="476"/>
              </a:cxn>
              <a:cxn ang="0">
                <a:pos x="982" y="370"/>
              </a:cxn>
              <a:cxn ang="0">
                <a:pos x="912" y="0"/>
              </a:cxn>
              <a:cxn ang="0">
                <a:pos x="854" y="150"/>
              </a:cxn>
              <a:cxn ang="0">
                <a:pos x="850" y="148"/>
              </a:cxn>
              <a:cxn ang="0">
                <a:pos x="838" y="142"/>
              </a:cxn>
              <a:cxn ang="0">
                <a:pos x="822" y="134"/>
              </a:cxn>
              <a:cxn ang="0">
                <a:pos x="798" y="126"/>
              </a:cxn>
              <a:cxn ang="0">
                <a:pos x="768" y="120"/>
              </a:cxn>
              <a:cxn ang="0">
                <a:pos x="732" y="114"/>
              </a:cxn>
              <a:cxn ang="0">
                <a:pos x="692" y="110"/>
              </a:cxn>
              <a:cxn ang="0">
                <a:pos x="646" y="110"/>
              </a:cxn>
              <a:cxn ang="0">
                <a:pos x="596" y="116"/>
              </a:cxn>
              <a:cxn ang="0">
                <a:pos x="540" y="126"/>
              </a:cxn>
              <a:cxn ang="0">
                <a:pos x="482" y="146"/>
              </a:cxn>
              <a:cxn ang="0">
                <a:pos x="422" y="172"/>
              </a:cxn>
              <a:cxn ang="0">
                <a:pos x="356" y="210"/>
              </a:cxn>
              <a:cxn ang="0">
                <a:pos x="290" y="258"/>
              </a:cxn>
              <a:cxn ang="0">
                <a:pos x="230" y="310"/>
              </a:cxn>
              <a:cxn ang="0">
                <a:pos x="178" y="364"/>
              </a:cxn>
              <a:cxn ang="0">
                <a:pos x="136" y="422"/>
              </a:cxn>
              <a:cxn ang="0">
                <a:pos x="100" y="480"/>
              </a:cxn>
              <a:cxn ang="0">
                <a:pos x="72" y="536"/>
              </a:cxn>
              <a:cxn ang="0">
                <a:pos x="48" y="590"/>
              </a:cxn>
              <a:cxn ang="0">
                <a:pos x="30" y="640"/>
              </a:cxn>
              <a:cxn ang="0">
                <a:pos x="18" y="684"/>
              </a:cxn>
              <a:cxn ang="0">
                <a:pos x="8" y="722"/>
              </a:cxn>
              <a:cxn ang="0">
                <a:pos x="4" y="750"/>
              </a:cxn>
              <a:cxn ang="0">
                <a:pos x="0" y="768"/>
              </a:cxn>
              <a:cxn ang="0">
                <a:pos x="0" y="774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99CC00">
                  <a:gamma/>
                  <a:tint val="57647"/>
                  <a:invGamma/>
                  <a:alpha val="32001"/>
                </a:srgbClr>
              </a:gs>
              <a:gs pos="100000">
                <a:srgbClr val="99CC00"/>
              </a:gs>
            </a:gsLst>
            <a:lin ang="0" scaled="1"/>
          </a:gra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청소년서체"/>
            </a:endParaRPr>
          </a:p>
        </p:txBody>
      </p:sp>
      <p:grpSp>
        <p:nvGrpSpPr>
          <p:cNvPr id="7" name="Group 105"/>
          <p:cNvGrpSpPr>
            <a:grpSpLocks/>
          </p:cNvGrpSpPr>
          <p:nvPr/>
        </p:nvGrpSpPr>
        <p:grpSpPr bwMode="auto">
          <a:xfrm>
            <a:off x="381000" y="2924944"/>
            <a:ext cx="1566716" cy="2024038"/>
            <a:chOff x="576" y="1792"/>
            <a:chExt cx="1446" cy="2138"/>
          </a:xfrm>
        </p:grpSpPr>
        <p:sp>
          <p:nvSpPr>
            <p:cNvPr id="8" name="AutoShape 106"/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rgbClr val="99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9" name="AutoShape 107"/>
            <p:cNvSpPr>
              <a:spLocks noChangeArrowheads="1"/>
            </p:cNvSpPr>
            <p:nvPr/>
          </p:nvSpPr>
          <p:spPr bwMode="gray">
            <a:xfrm>
              <a:off x="712" y="1852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99CC00">
                    <a:gamma/>
                    <a:shade val="38824"/>
                    <a:invGamma/>
                  </a:srgbClr>
                </a:gs>
                <a:gs pos="50000">
                  <a:srgbClr val="99CC00"/>
                </a:gs>
                <a:gs pos="100000">
                  <a:srgbClr val="99CC00">
                    <a:gamma/>
                    <a:shade val="38824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10" name="AutoShape 108"/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11" name="AutoShape 109"/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12" name="Text Box 110"/>
            <p:cNvSpPr txBox="1">
              <a:spLocks noChangeArrowheads="1"/>
            </p:cNvSpPr>
            <p:nvPr/>
          </p:nvSpPr>
          <p:spPr bwMode="gray">
            <a:xfrm>
              <a:off x="880" y="1792"/>
              <a:ext cx="860" cy="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맑은 고딕" pitchFamily="50" charset="-127"/>
                  <a:ea typeface="청소년서체"/>
                </a:rPr>
                <a:t>Planning</a:t>
              </a:r>
            </a:p>
          </p:txBody>
        </p:sp>
        <p:sp>
          <p:nvSpPr>
            <p:cNvPr id="13" name="Text Box 111"/>
            <p:cNvSpPr txBox="1">
              <a:spLocks noChangeArrowheads="1"/>
            </p:cNvSpPr>
            <p:nvPr/>
          </p:nvSpPr>
          <p:spPr bwMode="auto">
            <a:xfrm>
              <a:off x="589" y="1914"/>
              <a:ext cx="1344" cy="16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lvl="0" eaLnBrk="0" latinLnBrk="0" hangingPunct="0">
                <a:defRPr/>
              </a:pPr>
              <a:endParaRPr lang="en-US" altLang="ko-KR" sz="1400" b="1" kern="0" dirty="0">
                <a:solidFill>
                  <a:srgbClr val="808080">
                    <a:lumMod val="75000"/>
                  </a:srgbClr>
                </a:solidFill>
                <a:latin typeface="맑은 고딕" pitchFamily="50" charset="-127"/>
                <a:ea typeface="청소년서체"/>
              </a:endParaRPr>
            </a:p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8080">
                      <a:lumMod val="7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청소년서체"/>
                </a:rPr>
                <a:t> </a:t>
              </a: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Select topics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청소년서체"/>
              </a:endParaRPr>
            </a:p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8080">
                      <a:lumMod val="7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청소년서체"/>
                </a:rPr>
                <a:t> </a:t>
              </a:r>
              <a:r>
                <a:rPr lang="en-US" altLang="ko-KR" sz="1400" b="1" kern="0" noProof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Make-up </a:t>
              </a:r>
            </a:p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 </a:t>
              </a:r>
              <a:r>
                <a:rPr lang="en-US" altLang="ko-KR" sz="1400" b="1" kern="0" noProof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Team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청소년서체"/>
              </a:endParaRPr>
            </a:p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8080">
                      <a:lumMod val="7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청소년서체"/>
                </a:rPr>
                <a:t> </a:t>
              </a: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Schedule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청소년서체"/>
              </a:endParaRPr>
            </a:p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8080">
                      <a:lumMod val="7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청소년서체"/>
                </a:rPr>
                <a:t> </a:t>
              </a: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Define Roles</a:t>
              </a:r>
            </a:p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8080">
                      <a:lumMod val="7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청소년서체"/>
                </a:rPr>
                <a:t> </a:t>
              </a: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Perform plan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청소년서체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051720" y="2924944"/>
            <a:ext cx="1702676" cy="2032706"/>
            <a:chOff x="2051720" y="2721707"/>
            <a:chExt cx="1702676" cy="2032706"/>
          </a:xfrm>
        </p:grpSpPr>
        <p:sp>
          <p:nvSpPr>
            <p:cNvPr id="15" name="AutoShape 94"/>
            <p:cNvSpPr>
              <a:spLocks noChangeArrowheads="1"/>
            </p:cNvSpPr>
            <p:nvPr/>
          </p:nvSpPr>
          <p:spPr bwMode="auto">
            <a:xfrm>
              <a:off x="2093986" y="2872318"/>
              <a:ext cx="1566716" cy="1882095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16" name="AutoShape 95"/>
            <p:cNvSpPr>
              <a:spLocks noChangeArrowheads="1"/>
            </p:cNvSpPr>
            <p:nvPr/>
          </p:nvSpPr>
          <p:spPr bwMode="gray">
            <a:xfrm>
              <a:off x="2252175" y="2778051"/>
              <a:ext cx="1273092" cy="1950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3399">
                    <a:gamma/>
                    <a:shade val="46275"/>
                    <a:invGamma/>
                  </a:srgbClr>
                </a:gs>
                <a:gs pos="50000">
                  <a:srgbClr val="333399"/>
                </a:gs>
                <a:gs pos="100000">
                  <a:srgbClr val="3333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17" name="AutoShape 96"/>
            <p:cNvSpPr>
              <a:spLocks noChangeArrowheads="1"/>
            </p:cNvSpPr>
            <p:nvPr/>
          </p:nvSpPr>
          <p:spPr bwMode="auto">
            <a:xfrm flipH="1">
              <a:off x="3397416" y="2830060"/>
              <a:ext cx="49840" cy="98601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18" name="AutoShape 97"/>
            <p:cNvSpPr>
              <a:spLocks noChangeArrowheads="1"/>
            </p:cNvSpPr>
            <p:nvPr/>
          </p:nvSpPr>
          <p:spPr bwMode="auto">
            <a:xfrm flipH="1">
              <a:off x="2311766" y="2823559"/>
              <a:ext cx="48757" cy="98601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19" name="Text Box 103"/>
            <p:cNvSpPr txBox="1">
              <a:spLocks noChangeArrowheads="1"/>
            </p:cNvSpPr>
            <p:nvPr/>
          </p:nvSpPr>
          <p:spPr bwMode="gray">
            <a:xfrm>
              <a:off x="2357061" y="2721707"/>
              <a:ext cx="10871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b="1" kern="0" dirty="0">
                  <a:solidFill>
                    <a:srgbClr val="FEFEFE"/>
                  </a:solidFill>
                  <a:latin typeface="맑은 고딕" pitchFamily="50" charset="-127"/>
                  <a:ea typeface="청소년서체"/>
                </a:rPr>
                <a:t>Pre-search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맑은 고딕" pitchFamily="50" charset="-127"/>
                <a:ea typeface="청소년서체"/>
              </a:endParaRPr>
            </a:p>
          </p:txBody>
        </p:sp>
        <p:sp>
          <p:nvSpPr>
            <p:cNvPr id="20" name="Text Box 112"/>
            <p:cNvSpPr txBox="1">
              <a:spLocks noChangeArrowheads="1"/>
            </p:cNvSpPr>
            <p:nvPr/>
          </p:nvSpPr>
          <p:spPr bwMode="auto">
            <a:xfrm>
              <a:off x="2051720" y="3059645"/>
              <a:ext cx="1702676" cy="138499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8080">
                      <a:lumMod val="7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청소년서체"/>
                </a:rPr>
                <a:t> </a:t>
              </a: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Feasibility</a:t>
              </a:r>
            </a:p>
            <a:p>
              <a:pPr lvl="0" eaLnBrk="0" latinLnBrk="0" hangingPunct="0"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 Check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청소년서체"/>
              </a:endParaRPr>
            </a:p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8080">
                      <a:lumMod val="7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청소년서체"/>
                </a:rPr>
                <a:t> Search</a:t>
              </a:r>
              <a:r>
                <a:rPr kumimoji="0" lang="en-US" altLang="ko-KR" sz="1400" b="1" i="0" u="none" strike="noStrike" kern="0" cap="none" spc="0" normalizeH="0" noProof="0" dirty="0">
                  <a:ln>
                    <a:noFill/>
                  </a:ln>
                  <a:solidFill>
                    <a:srgbClr val="808080">
                      <a:lumMod val="7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청소년서체"/>
                </a:rPr>
                <a:t> about a</a:t>
              </a:r>
            </a:p>
            <a:p>
              <a:pPr lvl="0" eaLnBrk="0" latinLnBrk="0" hangingPunct="0"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 Similar case 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청소년서체"/>
              </a:endParaRPr>
            </a:p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8080">
                      <a:lumMod val="7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청소년서체"/>
                </a:rPr>
                <a:t> IT </a:t>
              </a: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Techs Status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청소년서체"/>
              </a:endParaRPr>
            </a:p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Business Status 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청소년서체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779912" y="2058066"/>
            <a:ext cx="1656184" cy="2019006"/>
            <a:chOff x="3779912" y="2393011"/>
            <a:chExt cx="1656184" cy="2019006"/>
          </a:xfrm>
        </p:grpSpPr>
        <p:sp>
          <p:nvSpPr>
            <p:cNvPr id="24" name="AutoShape 98"/>
            <p:cNvSpPr>
              <a:spLocks noChangeArrowheads="1"/>
            </p:cNvSpPr>
            <p:nvPr/>
          </p:nvSpPr>
          <p:spPr bwMode="auto">
            <a:xfrm>
              <a:off x="3806972" y="2529922"/>
              <a:ext cx="1566716" cy="1882095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25" name="AutoShape 99"/>
            <p:cNvSpPr>
              <a:spLocks noChangeArrowheads="1"/>
            </p:cNvSpPr>
            <p:nvPr/>
          </p:nvSpPr>
          <p:spPr bwMode="gray">
            <a:xfrm>
              <a:off x="3954326" y="2432404"/>
              <a:ext cx="1272009" cy="1972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9999">
                    <a:gamma/>
                    <a:shade val="46275"/>
                    <a:invGamma/>
                  </a:srgbClr>
                </a:gs>
                <a:gs pos="50000">
                  <a:srgbClr val="009999"/>
                </a:gs>
                <a:gs pos="100000">
                  <a:srgbClr val="0099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26" name="AutoShape 100"/>
            <p:cNvSpPr>
              <a:spLocks noChangeArrowheads="1"/>
            </p:cNvSpPr>
            <p:nvPr/>
          </p:nvSpPr>
          <p:spPr bwMode="auto">
            <a:xfrm flipH="1">
              <a:off x="5104984" y="2481163"/>
              <a:ext cx="48757" cy="97518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27" name="AutoShape 101"/>
            <p:cNvSpPr>
              <a:spLocks noChangeArrowheads="1"/>
            </p:cNvSpPr>
            <p:nvPr/>
          </p:nvSpPr>
          <p:spPr bwMode="auto">
            <a:xfrm flipH="1">
              <a:off x="4024752" y="2481163"/>
              <a:ext cx="48757" cy="97518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28" name="Text Box 104"/>
            <p:cNvSpPr txBox="1">
              <a:spLocks noChangeArrowheads="1"/>
            </p:cNvSpPr>
            <p:nvPr/>
          </p:nvSpPr>
          <p:spPr bwMode="gray">
            <a:xfrm>
              <a:off x="4034409" y="2393011"/>
              <a:ext cx="110479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lvl="0" algn="ctr" latinLnBrk="0">
                <a:defRPr/>
              </a:pPr>
              <a:r>
                <a:rPr lang="en-US" altLang="ko-KR" sz="1200" b="1" kern="0" dirty="0">
                  <a:solidFill>
                    <a:srgbClr val="FEFEFE"/>
                  </a:solidFill>
                  <a:latin typeface="맑은 고딕" pitchFamily="50" charset="-127"/>
                  <a:ea typeface="청소년서체"/>
                </a:rPr>
                <a:t>HW Analysis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맑은 고딕" pitchFamily="50" charset="-127"/>
                <a:ea typeface="청소년서체"/>
              </a:endParaRPr>
            </a:p>
          </p:txBody>
        </p:sp>
        <p:sp>
          <p:nvSpPr>
            <p:cNvPr id="29" name="Text Box 113"/>
            <p:cNvSpPr txBox="1">
              <a:spLocks noChangeArrowheads="1"/>
            </p:cNvSpPr>
            <p:nvPr/>
          </p:nvSpPr>
          <p:spPr bwMode="auto">
            <a:xfrm>
              <a:off x="3779912" y="2713295"/>
              <a:ext cx="1656184" cy="16004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8080">
                      <a:lumMod val="7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청소년서체"/>
                </a:rPr>
                <a:t> </a:t>
              </a: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Technology </a:t>
              </a:r>
            </a:p>
            <a:p>
              <a:pPr lvl="0" eaLnBrk="0" latinLnBrk="0" hangingPunct="0"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 Trends Analysis</a:t>
              </a:r>
              <a:endParaRPr kumimoji="0" lang="en-US" altLang="ko-KR" sz="1400" b="1" i="0" u="none" strike="noStrike" kern="0" cap="none" spc="0" normalizeH="0" noProof="0" dirty="0">
                <a:ln>
                  <a:noFill/>
                </a:ln>
                <a:solidFill>
                  <a:srgbClr val="808080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청소년서체"/>
              </a:endParaRPr>
            </a:p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lang="ko-KR" altLang="en-US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</a:t>
              </a: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H/W Functional </a:t>
              </a:r>
            </a:p>
            <a:p>
              <a:pPr lvl="0" eaLnBrk="0" latinLnBrk="0" hangingPunct="0"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 Analysis</a:t>
              </a:r>
            </a:p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8080">
                      <a:lumMod val="7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청소년서체"/>
                </a:rPr>
                <a:t> </a:t>
              </a: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Defining the </a:t>
              </a:r>
            </a:p>
            <a:p>
              <a:pPr lvl="0" eaLnBrk="0" latinLnBrk="0" hangingPunct="0"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 scope of </a:t>
              </a:r>
            </a:p>
            <a:p>
              <a:pPr lvl="0" eaLnBrk="0" latinLnBrk="0" hangingPunct="0"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 Function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청소년서체"/>
              </a:endParaRPr>
            </a:p>
          </p:txBody>
        </p:sp>
      </p:grpSp>
      <p:grpSp>
        <p:nvGrpSpPr>
          <p:cNvPr id="30" name="Group 105"/>
          <p:cNvGrpSpPr>
            <a:grpSpLocks/>
          </p:cNvGrpSpPr>
          <p:nvPr/>
        </p:nvGrpSpPr>
        <p:grpSpPr bwMode="auto">
          <a:xfrm>
            <a:off x="5508434" y="2045465"/>
            <a:ext cx="1656550" cy="2031607"/>
            <a:chOff x="558" y="1785"/>
            <a:chExt cx="1529" cy="2145"/>
          </a:xfrm>
        </p:grpSpPr>
        <p:sp>
          <p:nvSpPr>
            <p:cNvPr id="31" name="AutoShape 106"/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rgbClr val="99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32" name="AutoShape 107"/>
            <p:cNvSpPr>
              <a:spLocks noChangeArrowheads="1"/>
            </p:cNvSpPr>
            <p:nvPr/>
          </p:nvSpPr>
          <p:spPr bwMode="gray">
            <a:xfrm>
              <a:off x="712" y="1853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99CC00">
                    <a:gamma/>
                    <a:shade val="38824"/>
                    <a:invGamma/>
                  </a:srgbClr>
                </a:gs>
                <a:gs pos="50000">
                  <a:srgbClr val="99CC00"/>
                </a:gs>
                <a:gs pos="100000">
                  <a:srgbClr val="99CC00">
                    <a:gamma/>
                    <a:shade val="38824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33" name="AutoShape 108"/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34" name="AutoShape 109"/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35" name="Text Box 110"/>
            <p:cNvSpPr txBox="1">
              <a:spLocks noChangeArrowheads="1"/>
            </p:cNvSpPr>
            <p:nvPr/>
          </p:nvSpPr>
          <p:spPr bwMode="gray">
            <a:xfrm>
              <a:off x="776" y="1785"/>
              <a:ext cx="1066" cy="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맑은 고딕" pitchFamily="50" charset="-127"/>
                  <a:ea typeface="청소년서체"/>
                </a:rPr>
                <a:t>HW </a:t>
              </a:r>
              <a:r>
                <a:rPr lang="en-US" altLang="ko-KR" sz="1400" b="1" kern="0" dirty="0">
                  <a:solidFill>
                    <a:srgbClr val="FEFEFE"/>
                  </a:solidFill>
                  <a:latin typeface="맑은 고딕" pitchFamily="50" charset="-127"/>
                  <a:ea typeface="청소년서체"/>
                </a:rPr>
                <a:t>Design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맑은 고딕" pitchFamily="50" charset="-127"/>
                <a:ea typeface="청소년서체"/>
              </a:endParaRPr>
            </a:p>
          </p:txBody>
        </p:sp>
        <p:sp>
          <p:nvSpPr>
            <p:cNvPr id="36" name="Text Box 111"/>
            <p:cNvSpPr txBox="1">
              <a:spLocks noChangeArrowheads="1"/>
            </p:cNvSpPr>
            <p:nvPr/>
          </p:nvSpPr>
          <p:spPr bwMode="auto">
            <a:xfrm>
              <a:off x="558" y="2206"/>
              <a:ext cx="1529" cy="146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8080">
                      <a:lumMod val="7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청소년서체"/>
                </a:rPr>
                <a:t> </a:t>
              </a: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Detailed </a:t>
              </a:r>
            </a:p>
            <a:p>
              <a:pPr lvl="0" eaLnBrk="0" latinLnBrk="0" hangingPunct="0"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 definition of </a:t>
              </a:r>
            </a:p>
            <a:p>
              <a:pPr lvl="0" eaLnBrk="0" latinLnBrk="0" hangingPunct="0"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 devices</a:t>
              </a:r>
            </a:p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Started to </a:t>
              </a:r>
            </a:p>
            <a:p>
              <a:pPr lvl="0" eaLnBrk="0" latinLnBrk="0" hangingPunct="0"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 develop</a:t>
              </a:r>
            </a:p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Design drawing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청소년서체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240824" y="2978762"/>
            <a:ext cx="1566626" cy="2322446"/>
            <a:chOff x="7240824" y="1696054"/>
            <a:chExt cx="1566626" cy="2322446"/>
          </a:xfrm>
        </p:grpSpPr>
        <p:sp>
          <p:nvSpPr>
            <p:cNvPr id="38" name="AutoShape 94"/>
            <p:cNvSpPr>
              <a:spLocks noChangeArrowheads="1"/>
            </p:cNvSpPr>
            <p:nvPr/>
          </p:nvSpPr>
          <p:spPr bwMode="auto">
            <a:xfrm>
              <a:off x="7240824" y="1820589"/>
              <a:ext cx="1566626" cy="1882326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39" name="AutoShape 95"/>
            <p:cNvSpPr>
              <a:spLocks noChangeArrowheads="1"/>
            </p:cNvSpPr>
            <p:nvPr/>
          </p:nvSpPr>
          <p:spPr bwMode="gray">
            <a:xfrm>
              <a:off x="7399003" y="1725227"/>
              <a:ext cx="1273019" cy="19722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3399">
                    <a:gamma/>
                    <a:shade val="46275"/>
                    <a:invGamma/>
                  </a:srgbClr>
                </a:gs>
                <a:gs pos="50000">
                  <a:srgbClr val="333399"/>
                </a:gs>
                <a:gs pos="100000">
                  <a:srgbClr val="3333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40" name="AutoShape 96"/>
            <p:cNvSpPr>
              <a:spLocks noChangeArrowheads="1"/>
            </p:cNvSpPr>
            <p:nvPr/>
          </p:nvSpPr>
          <p:spPr bwMode="auto">
            <a:xfrm flipH="1">
              <a:off x="8544179" y="1778326"/>
              <a:ext cx="49837" cy="98614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41" name="AutoShape 97"/>
            <p:cNvSpPr>
              <a:spLocks noChangeArrowheads="1"/>
            </p:cNvSpPr>
            <p:nvPr/>
          </p:nvSpPr>
          <p:spPr bwMode="auto">
            <a:xfrm flipH="1">
              <a:off x="7458591" y="1771824"/>
              <a:ext cx="48754" cy="98614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42" name="Text Box 103"/>
            <p:cNvSpPr txBox="1">
              <a:spLocks noChangeArrowheads="1"/>
            </p:cNvSpPr>
            <p:nvPr/>
          </p:nvSpPr>
          <p:spPr bwMode="gray">
            <a:xfrm>
              <a:off x="7452320" y="1696054"/>
              <a:ext cx="115929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lvl="0" algn="ctr" latinLnBrk="0">
                <a:defRPr/>
              </a:pPr>
              <a:r>
                <a:rPr lang="en-US" altLang="ko-KR" sz="1000" b="1" kern="0" dirty="0">
                  <a:solidFill>
                    <a:srgbClr val="FEFEFE"/>
                  </a:solidFill>
                  <a:latin typeface="맑은 고딕" pitchFamily="50" charset="-127"/>
                  <a:ea typeface="청소년서체"/>
                </a:rPr>
                <a:t>Implementation</a:t>
              </a:r>
            </a:p>
          </p:txBody>
        </p:sp>
        <p:sp>
          <p:nvSpPr>
            <p:cNvPr id="43" name="Text Box 112"/>
            <p:cNvSpPr txBox="1">
              <a:spLocks noChangeArrowheads="1"/>
            </p:cNvSpPr>
            <p:nvPr/>
          </p:nvSpPr>
          <p:spPr bwMode="auto">
            <a:xfrm>
              <a:off x="7308304" y="2160354"/>
              <a:ext cx="1456117" cy="116955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8080">
                      <a:lumMod val="7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청소년서체"/>
                </a:rPr>
                <a:t> </a:t>
              </a: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Final Test</a:t>
              </a:r>
            </a:p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Documents </a:t>
              </a:r>
            </a:p>
            <a:p>
              <a:pPr lvl="0" eaLnBrk="0" latinLnBrk="0" hangingPunct="0"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 for the final    </a:t>
              </a:r>
            </a:p>
            <a:p>
              <a:pPr lvl="0" eaLnBrk="0" latinLnBrk="0" hangingPunct="0"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 result</a:t>
              </a:r>
            </a:p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Maintenance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청소년서체"/>
              </a:endParaRPr>
            </a:p>
          </p:txBody>
        </p:sp>
        <p:sp>
          <p:nvSpPr>
            <p:cNvPr id="44" name="AutoShape 96"/>
            <p:cNvSpPr>
              <a:spLocks noChangeArrowheads="1"/>
            </p:cNvSpPr>
            <p:nvPr/>
          </p:nvSpPr>
          <p:spPr bwMode="auto">
            <a:xfrm flipH="1">
              <a:off x="8525131" y="3919886"/>
              <a:ext cx="49837" cy="98614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45" name="AutoShape 97"/>
            <p:cNvSpPr>
              <a:spLocks noChangeArrowheads="1"/>
            </p:cNvSpPr>
            <p:nvPr/>
          </p:nvSpPr>
          <p:spPr bwMode="auto">
            <a:xfrm flipH="1">
              <a:off x="7439543" y="3913384"/>
              <a:ext cx="48754" cy="98614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</p:grpSp>
      <p:grpSp>
        <p:nvGrpSpPr>
          <p:cNvPr id="46" name="Group 105"/>
          <p:cNvGrpSpPr>
            <a:grpSpLocks/>
          </p:cNvGrpSpPr>
          <p:nvPr/>
        </p:nvGrpSpPr>
        <p:grpSpPr bwMode="auto">
          <a:xfrm>
            <a:off x="5508198" y="4198938"/>
            <a:ext cx="1708554" cy="2038374"/>
            <a:chOff x="539" y="1779"/>
            <a:chExt cx="1577" cy="2151"/>
          </a:xfrm>
        </p:grpSpPr>
        <p:sp>
          <p:nvSpPr>
            <p:cNvPr id="47" name="AutoShape 106"/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rgbClr val="99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48" name="AutoShape 107"/>
            <p:cNvSpPr>
              <a:spLocks noChangeArrowheads="1"/>
            </p:cNvSpPr>
            <p:nvPr/>
          </p:nvSpPr>
          <p:spPr bwMode="gray">
            <a:xfrm>
              <a:off x="712" y="1853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99CC00">
                    <a:gamma/>
                    <a:shade val="38824"/>
                    <a:invGamma/>
                  </a:srgbClr>
                </a:gs>
                <a:gs pos="50000">
                  <a:srgbClr val="99CC00"/>
                </a:gs>
                <a:gs pos="100000">
                  <a:srgbClr val="99CC00">
                    <a:gamma/>
                    <a:shade val="38824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49" name="AutoShape 108"/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50" name="AutoShape 109"/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51" name="Text Box 110"/>
            <p:cNvSpPr txBox="1">
              <a:spLocks noChangeArrowheads="1"/>
            </p:cNvSpPr>
            <p:nvPr/>
          </p:nvSpPr>
          <p:spPr bwMode="gray">
            <a:xfrm>
              <a:off x="797" y="1779"/>
              <a:ext cx="1032" cy="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b="1" kern="0" dirty="0">
                  <a:solidFill>
                    <a:srgbClr val="FEFEFE"/>
                  </a:solidFill>
                  <a:latin typeface="맑은 고딕" pitchFamily="50" charset="-127"/>
                  <a:ea typeface="청소년서체"/>
                </a:rPr>
                <a:t>SW Design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맑은 고딕" pitchFamily="50" charset="-127"/>
                <a:ea typeface="청소년서체"/>
              </a:endParaRPr>
            </a:p>
          </p:txBody>
        </p:sp>
        <p:sp>
          <p:nvSpPr>
            <p:cNvPr id="52" name="Text Box 111"/>
            <p:cNvSpPr txBox="1">
              <a:spLocks noChangeArrowheads="1"/>
            </p:cNvSpPr>
            <p:nvPr/>
          </p:nvSpPr>
          <p:spPr bwMode="auto">
            <a:xfrm>
              <a:off x="539" y="2255"/>
              <a:ext cx="1577" cy="123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8080">
                      <a:lumMod val="7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청소년서체"/>
                </a:rPr>
                <a:t> </a:t>
              </a: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Development of </a:t>
              </a:r>
            </a:p>
            <a:p>
              <a:pPr lvl="0" eaLnBrk="0" latinLnBrk="0" hangingPunct="0"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 Functions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청소년서체"/>
              </a:endParaRPr>
            </a:p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Process Design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청소년서체"/>
              </a:endParaRPr>
            </a:p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8080">
                      <a:lumMod val="7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청소년서체"/>
                </a:rPr>
                <a:t> </a:t>
              </a: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Interface Design</a:t>
              </a:r>
            </a:p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8080">
                      <a:lumMod val="7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청소년서체"/>
                </a:rPr>
                <a:t> Debugging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779912" y="4221088"/>
            <a:ext cx="1651539" cy="2033540"/>
            <a:chOff x="3788827" y="2378477"/>
            <a:chExt cx="1651539" cy="2033540"/>
          </a:xfrm>
        </p:grpSpPr>
        <p:sp>
          <p:nvSpPr>
            <p:cNvPr id="54" name="AutoShape 98"/>
            <p:cNvSpPr>
              <a:spLocks noChangeArrowheads="1"/>
            </p:cNvSpPr>
            <p:nvPr/>
          </p:nvSpPr>
          <p:spPr bwMode="auto">
            <a:xfrm>
              <a:off x="3806972" y="2529922"/>
              <a:ext cx="1566716" cy="1882095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55" name="AutoShape 99"/>
            <p:cNvSpPr>
              <a:spLocks noChangeArrowheads="1"/>
            </p:cNvSpPr>
            <p:nvPr/>
          </p:nvSpPr>
          <p:spPr bwMode="gray">
            <a:xfrm>
              <a:off x="3954326" y="2432404"/>
              <a:ext cx="1272009" cy="1972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9999">
                    <a:gamma/>
                    <a:shade val="46275"/>
                    <a:invGamma/>
                  </a:srgbClr>
                </a:gs>
                <a:gs pos="50000">
                  <a:srgbClr val="009999"/>
                </a:gs>
                <a:gs pos="100000">
                  <a:srgbClr val="0099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56" name="AutoShape 100"/>
            <p:cNvSpPr>
              <a:spLocks noChangeArrowheads="1"/>
            </p:cNvSpPr>
            <p:nvPr/>
          </p:nvSpPr>
          <p:spPr bwMode="auto">
            <a:xfrm flipH="1">
              <a:off x="5104984" y="2481163"/>
              <a:ext cx="48757" cy="97518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57" name="AutoShape 101"/>
            <p:cNvSpPr>
              <a:spLocks noChangeArrowheads="1"/>
            </p:cNvSpPr>
            <p:nvPr/>
          </p:nvSpPr>
          <p:spPr bwMode="auto">
            <a:xfrm flipH="1">
              <a:off x="4024752" y="2481163"/>
              <a:ext cx="48757" cy="97518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청소년서체"/>
              </a:endParaRPr>
            </a:p>
          </p:txBody>
        </p:sp>
        <p:sp>
          <p:nvSpPr>
            <p:cNvPr id="58" name="Text Box 104"/>
            <p:cNvSpPr txBox="1">
              <a:spLocks noChangeArrowheads="1"/>
            </p:cNvSpPr>
            <p:nvPr/>
          </p:nvSpPr>
          <p:spPr bwMode="gray">
            <a:xfrm>
              <a:off x="4032003" y="2378477"/>
              <a:ext cx="107273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lvl="0" algn="ctr" latinLnBrk="0">
                <a:defRPr/>
              </a:pPr>
              <a:r>
                <a:rPr lang="en-US" altLang="ko-KR" sz="1200" b="1" kern="0" dirty="0">
                  <a:solidFill>
                    <a:srgbClr val="FEFEFE"/>
                  </a:solidFill>
                  <a:latin typeface="맑은 고딕" pitchFamily="50" charset="-127"/>
                  <a:ea typeface="청소년서체"/>
                </a:rPr>
                <a:t>SW Analysis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맑은 고딕" pitchFamily="50" charset="-127"/>
                <a:ea typeface="청소년서체"/>
              </a:endParaRPr>
            </a:p>
          </p:txBody>
        </p:sp>
        <p:sp>
          <p:nvSpPr>
            <p:cNvPr id="59" name="Text Box 113"/>
            <p:cNvSpPr txBox="1">
              <a:spLocks noChangeArrowheads="1"/>
            </p:cNvSpPr>
            <p:nvPr/>
          </p:nvSpPr>
          <p:spPr bwMode="auto">
            <a:xfrm>
              <a:off x="3788827" y="2586379"/>
              <a:ext cx="1651539" cy="18158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8080">
                      <a:lumMod val="7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청소년서체"/>
                </a:rPr>
                <a:t> </a:t>
              </a: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Check the </a:t>
              </a:r>
            </a:p>
            <a:p>
              <a:pPr lvl="0" eaLnBrk="0" latinLnBrk="0" hangingPunct="0"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 Available </a:t>
              </a:r>
            </a:p>
            <a:p>
              <a:pPr lvl="0" eaLnBrk="0" latinLnBrk="0" hangingPunct="0"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 technology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청소년서체"/>
              </a:endParaRPr>
            </a:p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8080">
                      <a:lumMod val="7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청소년서체"/>
                </a:rPr>
                <a:t> </a:t>
              </a: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H/W Functional </a:t>
              </a:r>
            </a:p>
            <a:p>
              <a:pPr lvl="0" eaLnBrk="0" latinLnBrk="0" hangingPunct="0"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 Analysis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청소년서체"/>
              </a:endParaRPr>
            </a:p>
            <a:p>
              <a:pPr lvl="0" eaLnBrk="0" latinLnBrk="0" hangingPunct="0">
                <a:buFont typeface="Arial" pitchFamily="34" charset="0"/>
                <a:buChar char="•"/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Deriving the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8080">
                      <a:lumMod val="7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청소년서체"/>
                </a:rPr>
                <a:t> </a:t>
              </a:r>
            </a:p>
            <a:p>
              <a:pPr lvl="0" eaLnBrk="0" latinLnBrk="0" hangingPunct="0"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 Implementing </a:t>
              </a:r>
            </a:p>
            <a:p>
              <a:pPr lvl="0" eaLnBrk="0" latinLnBrk="0" hangingPunct="0">
                <a:defRPr/>
              </a:pPr>
              <a:r>
                <a:rPr lang="en-US" altLang="ko-KR" sz="1400" b="1" kern="0" dirty="0">
                  <a:solidFill>
                    <a:srgbClr val="808080">
                      <a:lumMod val="75000"/>
                    </a:srgbClr>
                  </a:solidFill>
                  <a:latin typeface="맑은 고딕" pitchFamily="50" charset="-127"/>
                  <a:ea typeface="청소년서체"/>
                </a:rPr>
                <a:t>  functions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청소년서체"/>
              </a:endParaRPr>
            </a:p>
          </p:txBody>
        </p:sp>
      </p:grpSp>
      <p:sp>
        <p:nvSpPr>
          <p:cNvPr id="60" name="Freeform 93"/>
          <p:cNvSpPr>
            <a:spLocks/>
          </p:cNvSpPr>
          <p:nvPr/>
        </p:nvSpPr>
        <p:spPr bwMode="gray">
          <a:xfrm rot="17893628" flipV="1">
            <a:off x="7244880" y="5155751"/>
            <a:ext cx="1047477" cy="909622"/>
          </a:xfrm>
          <a:custGeom>
            <a:avLst/>
            <a:gdLst/>
            <a:ahLst/>
            <a:cxnLst>
              <a:cxn ang="0">
                <a:pos x="0" y="774"/>
              </a:cxn>
              <a:cxn ang="0">
                <a:pos x="2" y="770"/>
              </a:cxn>
              <a:cxn ang="0">
                <a:pos x="8" y="754"/>
              </a:cxn>
              <a:cxn ang="0">
                <a:pos x="16" y="730"/>
              </a:cxn>
              <a:cxn ang="0">
                <a:pos x="32" y="698"/>
              </a:cxn>
              <a:cxn ang="0">
                <a:pos x="50" y="660"/>
              </a:cxn>
              <a:cxn ang="0">
                <a:pos x="76" y="618"/>
              </a:cxn>
              <a:cxn ang="0">
                <a:pos x="106" y="574"/>
              </a:cxn>
              <a:cxn ang="0">
                <a:pos x="142" y="528"/>
              </a:cxn>
              <a:cxn ang="0">
                <a:pos x="186" y="482"/>
              </a:cxn>
              <a:cxn ang="0">
                <a:pos x="236" y="438"/>
              </a:cxn>
              <a:cxn ang="0">
                <a:pos x="294" y="398"/>
              </a:cxn>
              <a:cxn ang="0">
                <a:pos x="360" y="360"/>
              </a:cxn>
              <a:cxn ang="0">
                <a:pos x="426" y="332"/>
              </a:cxn>
              <a:cxn ang="0">
                <a:pos x="488" y="314"/>
              </a:cxn>
              <a:cxn ang="0">
                <a:pos x="544" y="304"/>
              </a:cxn>
              <a:cxn ang="0">
                <a:pos x="594" y="300"/>
              </a:cxn>
              <a:cxn ang="0">
                <a:pos x="638" y="300"/>
              </a:cxn>
              <a:cxn ang="0">
                <a:pos x="678" y="304"/>
              </a:cxn>
              <a:cxn ang="0">
                <a:pos x="710" y="312"/>
              </a:cxn>
              <a:cxn ang="0">
                <a:pos x="736" y="320"/>
              </a:cxn>
              <a:cxn ang="0">
                <a:pos x="754" y="326"/>
              </a:cxn>
              <a:cxn ang="0">
                <a:pos x="766" y="332"/>
              </a:cxn>
              <a:cxn ang="0">
                <a:pos x="770" y="334"/>
              </a:cxn>
              <a:cxn ang="0">
                <a:pos x="680" y="476"/>
              </a:cxn>
              <a:cxn ang="0">
                <a:pos x="982" y="370"/>
              </a:cxn>
              <a:cxn ang="0">
                <a:pos x="912" y="0"/>
              </a:cxn>
              <a:cxn ang="0">
                <a:pos x="854" y="150"/>
              </a:cxn>
              <a:cxn ang="0">
                <a:pos x="850" y="148"/>
              </a:cxn>
              <a:cxn ang="0">
                <a:pos x="838" y="142"/>
              </a:cxn>
              <a:cxn ang="0">
                <a:pos x="822" y="134"/>
              </a:cxn>
              <a:cxn ang="0">
                <a:pos x="798" y="126"/>
              </a:cxn>
              <a:cxn ang="0">
                <a:pos x="768" y="120"/>
              </a:cxn>
              <a:cxn ang="0">
                <a:pos x="732" y="114"/>
              </a:cxn>
              <a:cxn ang="0">
                <a:pos x="692" y="110"/>
              </a:cxn>
              <a:cxn ang="0">
                <a:pos x="646" y="110"/>
              </a:cxn>
              <a:cxn ang="0">
                <a:pos x="596" y="116"/>
              </a:cxn>
              <a:cxn ang="0">
                <a:pos x="540" y="126"/>
              </a:cxn>
              <a:cxn ang="0">
                <a:pos x="482" y="146"/>
              </a:cxn>
              <a:cxn ang="0">
                <a:pos x="422" y="172"/>
              </a:cxn>
              <a:cxn ang="0">
                <a:pos x="356" y="210"/>
              </a:cxn>
              <a:cxn ang="0">
                <a:pos x="290" y="258"/>
              </a:cxn>
              <a:cxn ang="0">
                <a:pos x="230" y="310"/>
              </a:cxn>
              <a:cxn ang="0">
                <a:pos x="178" y="364"/>
              </a:cxn>
              <a:cxn ang="0">
                <a:pos x="136" y="422"/>
              </a:cxn>
              <a:cxn ang="0">
                <a:pos x="100" y="480"/>
              </a:cxn>
              <a:cxn ang="0">
                <a:pos x="72" y="536"/>
              </a:cxn>
              <a:cxn ang="0">
                <a:pos x="48" y="590"/>
              </a:cxn>
              <a:cxn ang="0">
                <a:pos x="30" y="640"/>
              </a:cxn>
              <a:cxn ang="0">
                <a:pos x="18" y="684"/>
              </a:cxn>
              <a:cxn ang="0">
                <a:pos x="8" y="722"/>
              </a:cxn>
              <a:cxn ang="0">
                <a:pos x="4" y="750"/>
              </a:cxn>
              <a:cxn ang="0">
                <a:pos x="0" y="768"/>
              </a:cxn>
              <a:cxn ang="0">
                <a:pos x="0" y="774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009999">
                  <a:gamma/>
                  <a:tint val="90980"/>
                  <a:invGamma/>
                  <a:alpha val="32001"/>
                </a:srgbClr>
              </a:gs>
              <a:gs pos="100000">
                <a:srgbClr val="009999"/>
              </a:gs>
            </a:gsLst>
            <a:lin ang="0" scaled="1"/>
          </a:gra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청소년서체"/>
            </a:endParaRPr>
          </a:p>
        </p:txBody>
      </p:sp>
      <p:sp>
        <p:nvSpPr>
          <p:cNvPr id="61" name="Freeform 102"/>
          <p:cNvSpPr>
            <a:spLocks/>
          </p:cNvSpPr>
          <p:nvPr/>
        </p:nvSpPr>
        <p:spPr bwMode="gray">
          <a:xfrm rot="1219901">
            <a:off x="4930586" y="1407565"/>
            <a:ext cx="1191472" cy="835525"/>
          </a:xfrm>
          <a:custGeom>
            <a:avLst/>
            <a:gdLst/>
            <a:ahLst/>
            <a:cxnLst>
              <a:cxn ang="0">
                <a:pos x="0" y="774"/>
              </a:cxn>
              <a:cxn ang="0">
                <a:pos x="2" y="770"/>
              </a:cxn>
              <a:cxn ang="0">
                <a:pos x="8" y="754"/>
              </a:cxn>
              <a:cxn ang="0">
                <a:pos x="16" y="730"/>
              </a:cxn>
              <a:cxn ang="0">
                <a:pos x="32" y="698"/>
              </a:cxn>
              <a:cxn ang="0">
                <a:pos x="50" y="660"/>
              </a:cxn>
              <a:cxn ang="0">
                <a:pos x="76" y="618"/>
              </a:cxn>
              <a:cxn ang="0">
                <a:pos x="106" y="574"/>
              </a:cxn>
              <a:cxn ang="0">
                <a:pos x="142" y="528"/>
              </a:cxn>
              <a:cxn ang="0">
                <a:pos x="186" y="482"/>
              </a:cxn>
              <a:cxn ang="0">
                <a:pos x="236" y="438"/>
              </a:cxn>
              <a:cxn ang="0">
                <a:pos x="294" y="398"/>
              </a:cxn>
              <a:cxn ang="0">
                <a:pos x="360" y="360"/>
              </a:cxn>
              <a:cxn ang="0">
                <a:pos x="426" y="332"/>
              </a:cxn>
              <a:cxn ang="0">
                <a:pos x="488" y="314"/>
              </a:cxn>
              <a:cxn ang="0">
                <a:pos x="544" y="304"/>
              </a:cxn>
              <a:cxn ang="0">
                <a:pos x="594" y="300"/>
              </a:cxn>
              <a:cxn ang="0">
                <a:pos x="638" y="300"/>
              </a:cxn>
              <a:cxn ang="0">
                <a:pos x="678" y="304"/>
              </a:cxn>
              <a:cxn ang="0">
                <a:pos x="710" y="312"/>
              </a:cxn>
              <a:cxn ang="0">
                <a:pos x="736" y="320"/>
              </a:cxn>
              <a:cxn ang="0">
                <a:pos x="754" y="326"/>
              </a:cxn>
              <a:cxn ang="0">
                <a:pos x="766" y="332"/>
              </a:cxn>
              <a:cxn ang="0">
                <a:pos x="770" y="334"/>
              </a:cxn>
              <a:cxn ang="0">
                <a:pos x="680" y="476"/>
              </a:cxn>
              <a:cxn ang="0">
                <a:pos x="982" y="370"/>
              </a:cxn>
              <a:cxn ang="0">
                <a:pos x="912" y="0"/>
              </a:cxn>
              <a:cxn ang="0">
                <a:pos x="854" y="150"/>
              </a:cxn>
              <a:cxn ang="0">
                <a:pos x="850" y="148"/>
              </a:cxn>
              <a:cxn ang="0">
                <a:pos x="838" y="142"/>
              </a:cxn>
              <a:cxn ang="0">
                <a:pos x="822" y="134"/>
              </a:cxn>
              <a:cxn ang="0">
                <a:pos x="798" y="126"/>
              </a:cxn>
              <a:cxn ang="0">
                <a:pos x="768" y="120"/>
              </a:cxn>
              <a:cxn ang="0">
                <a:pos x="732" y="114"/>
              </a:cxn>
              <a:cxn ang="0">
                <a:pos x="692" y="110"/>
              </a:cxn>
              <a:cxn ang="0">
                <a:pos x="646" y="110"/>
              </a:cxn>
              <a:cxn ang="0">
                <a:pos x="596" y="116"/>
              </a:cxn>
              <a:cxn ang="0">
                <a:pos x="540" y="126"/>
              </a:cxn>
              <a:cxn ang="0">
                <a:pos x="482" y="146"/>
              </a:cxn>
              <a:cxn ang="0">
                <a:pos x="422" y="172"/>
              </a:cxn>
              <a:cxn ang="0">
                <a:pos x="356" y="210"/>
              </a:cxn>
              <a:cxn ang="0">
                <a:pos x="290" y="258"/>
              </a:cxn>
              <a:cxn ang="0">
                <a:pos x="230" y="310"/>
              </a:cxn>
              <a:cxn ang="0">
                <a:pos x="178" y="364"/>
              </a:cxn>
              <a:cxn ang="0">
                <a:pos x="136" y="422"/>
              </a:cxn>
              <a:cxn ang="0">
                <a:pos x="100" y="480"/>
              </a:cxn>
              <a:cxn ang="0">
                <a:pos x="72" y="536"/>
              </a:cxn>
              <a:cxn ang="0">
                <a:pos x="48" y="590"/>
              </a:cxn>
              <a:cxn ang="0">
                <a:pos x="30" y="640"/>
              </a:cxn>
              <a:cxn ang="0">
                <a:pos x="18" y="684"/>
              </a:cxn>
              <a:cxn ang="0">
                <a:pos x="8" y="722"/>
              </a:cxn>
              <a:cxn ang="0">
                <a:pos x="4" y="750"/>
              </a:cxn>
              <a:cxn ang="0">
                <a:pos x="0" y="768"/>
              </a:cxn>
              <a:cxn ang="0">
                <a:pos x="0" y="774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99CC00">
                  <a:gamma/>
                  <a:tint val="57647"/>
                  <a:invGamma/>
                  <a:alpha val="32001"/>
                </a:srgbClr>
              </a:gs>
              <a:gs pos="100000">
                <a:srgbClr val="99CC00"/>
              </a:gs>
            </a:gsLst>
            <a:lin ang="0" scaled="1"/>
          </a:gra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청소년서체"/>
            </a:endParaRPr>
          </a:p>
        </p:txBody>
      </p:sp>
      <p:sp>
        <p:nvSpPr>
          <p:cNvPr id="62" name="Freeform 102"/>
          <p:cNvSpPr>
            <a:spLocks/>
          </p:cNvSpPr>
          <p:nvPr/>
        </p:nvSpPr>
        <p:spPr bwMode="gray">
          <a:xfrm rot="20471169" flipV="1">
            <a:off x="4852033" y="5995353"/>
            <a:ext cx="1139770" cy="1055497"/>
          </a:xfrm>
          <a:custGeom>
            <a:avLst/>
            <a:gdLst/>
            <a:ahLst/>
            <a:cxnLst>
              <a:cxn ang="0">
                <a:pos x="0" y="774"/>
              </a:cxn>
              <a:cxn ang="0">
                <a:pos x="2" y="770"/>
              </a:cxn>
              <a:cxn ang="0">
                <a:pos x="8" y="754"/>
              </a:cxn>
              <a:cxn ang="0">
                <a:pos x="16" y="730"/>
              </a:cxn>
              <a:cxn ang="0">
                <a:pos x="32" y="698"/>
              </a:cxn>
              <a:cxn ang="0">
                <a:pos x="50" y="660"/>
              </a:cxn>
              <a:cxn ang="0">
                <a:pos x="76" y="618"/>
              </a:cxn>
              <a:cxn ang="0">
                <a:pos x="106" y="574"/>
              </a:cxn>
              <a:cxn ang="0">
                <a:pos x="142" y="528"/>
              </a:cxn>
              <a:cxn ang="0">
                <a:pos x="186" y="482"/>
              </a:cxn>
              <a:cxn ang="0">
                <a:pos x="236" y="438"/>
              </a:cxn>
              <a:cxn ang="0">
                <a:pos x="294" y="398"/>
              </a:cxn>
              <a:cxn ang="0">
                <a:pos x="360" y="360"/>
              </a:cxn>
              <a:cxn ang="0">
                <a:pos x="426" y="332"/>
              </a:cxn>
              <a:cxn ang="0">
                <a:pos x="488" y="314"/>
              </a:cxn>
              <a:cxn ang="0">
                <a:pos x="544" y="304"/>
              </a:cxn>
              <a:cxn ang="0">
                <a:pos x="594" y="300"/>
              </a:cxn>
              <a:cxn ang="0">
                <a:pos x="638" y="300"/>
              </a:cxn>
              <a:cxn ang="0">
                <a:pos x="678" y="304"/>
              </a:cxn>
              <a:cxn ang="0">
                <a:pos x="710" y="312"/>
              </a:cxn>
              <a:cxn ang="0">
                <a:pos x="736" y="320"/>
              </a:cxn>
              <a:cxn ang="0">
                <a:pos x="754" y="326"/>
              </a:cxn>
              <a:cxn ang="0">
                <a:pos x="766" y="332"/>
              </a:cxn>
              <a:cxn ang="0">
                <a:pos x="770" y="334"/>
              </a:cxn>
              <a:cxn ang="0">
                <a:pos x="680" y="476"/>
              </a:cxn>
              <a:cxn ang="0">
                <a:pos x="982" y="370"/>
              </a:cxn>
              <a:cxn ang="0">
                <a:pos x="912" y="0"/>
              </a:cxn>
              <a:cxn ang="0">
                <a:pos x="854" y="150"/>
              </a:cxn>
              <a:cxn ang="0">
                <a:pos x="850" y="148"/>
              </a:cxn>
              <a:cxn ang="0">
                <a:pos x="838" y="142"/>
              </a:cxn>
              <a:cxn ang="0">
                <a:pos x="822" y="134"/>
              </a:cxn>
              <a:cxn ang="0">
                <a:pos x="798" y="126"/>
              </a:cxn>
              <a:cxn ang="0">
                <a:pos x="768" y="120"/>
              </a:cxn>
              <a:cxn ang="0">
                <a:pos x="732" y="114"/>
              </a:cxn>
              <a:cxn ang="0">
                <a:pos x="692" y="110"/>
              </a:cxn>
              <a:cxn ang="0">
                <a:pos x="646" y="110"/>
              </a:cxn>
              <a:cxn ang="0">
                <a:pos x="596" y="116"/>
              </a:cxn>
              <a:cxn ang="0">
                <a:pos x="540" y="126"/>
              </a:cxn>
              <a:cxn ang="0">
                <a:pos x="482" y="146"/>
              </a:cxn>
              <a:cxn ang="0">
                <a:pos x="422" y="172"/>
              </a:cxn>
              <a:cxn ang="0">
                <a:pos x="356" y="210"/>
              </a:cxn>
              <a:cxn ang="0">
                <a:pos x="290" y="258"/>
              </a:cxn>
              <a:cxn ang="0">
                <a:pos x="230" y="310"/>
              </a:cxn>
              <a:cxn ang="0">
                <a:pos x="178" y="364"/>
              </a:cxn>
              <a:cxn ang="0">
                <a:pos x="136" y="422"/>
              </a:cxn>
              <a:cxn ang="0">
                <a:pos x="100" y="480"/>
              </a:cxn>
              <a:cxn ang="0">
                <a:pos x="72" y="536"/>
              </a:cxn>
              <a:cxn ang="0">
                <a:pos x="48" y="590"/>
              </a:cxn>
              <a:cxn ang="0">
                <a:pos x="30" y="640"/>
              </a:cxn>
              <a:cxn ang="0">
                <a:pos x="18" y="684"/>
              </a:cxn>
              <a:cxn ang="0">
                <a:pos x="8" y="722"/>
              </a:cxn>
              <a:cxn ang="0">
                <a:pos x="4" y="750"/>
              </a:cxn>
              <a:cxn ang="0">
                <a:pos x="0" y="768"/>
              </a:cxn>
              <a:cxn ang="0">
                <a:pos x="0" y="774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99CC00">
                  <a:gamma/>
                  <a:tint val="57647"/>
                  <a:invGamma/>
                  <a:alpha val="32001"/>
                </a:srgbClr>
              </a:gs>
              <a:gs pos="100000">
                <a:srgbClr val="99CC00"/>
              </a:gs>
            </a:gsLst>
            <a:lin ang="0" scaled="1"/>
          </a:gra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청소년서체"/>
            </a:endParaRPr>
          </a:p>
        </p:txBody>
      </p:sp>
      <p:sp>
        <p:nvSpPr>
          <p:cNvPr id="63" name="Freeform 93"/>
          <p:cNvSpPr>
            <a:spLocks/>
          </p:cNvSpPr>
          <p:nvPr/>
        </p:nvSpPr>
        <p:spPr bwMode="gray">
          <a:xfrm rot="1166030" flipV="1">
            <a:off x="2874731" y="5352991"/>
            <a:ext cx="1047477" cy="909622"/>
          </a:xfrm>
          <a:custGeom>
            <a:avLst/>
            <a:gdLst/>
            <a:ahLst/>
            <a:cxnLst>
              <a:cxn ang="0">
                <a:pos x="0" y="774"/>
              </a:cxn>
              <a:cxn ang="0">
                <a:pos x="2" y="770"/>
              </a:cxn>
              <a:cxn ang="0">
                <a:pos x="8" y="754"/>
              </a:cxn>
              <a:cxn ang="0">
                <a:pos x="16" y="730"/>
              </a:cxn>
              <a:cxn ang="0">
                <a:pos x="32" y="698"/>
              </a:cxn>
              <a:cxn ang="0">
                <a:pos x="50" y="660"/>
              </a:cxn>
              <a:cxn ang="0">
                <a:pos x="76" y="618"/>
              </a:cxn>
              <a:cxn ang="0">
                <a:pos x="106" y="574"/>
              </a:cxn>
              <a:cxn ang="0">
                <a:pos x="142" y="528"/>
              </a:cxn>
              <a:cxn ang="0">
                <a:pos x="186" y="482"/>
              </a:cxn>
              <a:cxn ang="0">
                <a:pos x="236" y="438"/>
              </a:cxn>
              <a:cxn ang="0">
                <a:pos x="294" y="398"/>
              </a:cxn>
              <a:cxn ang="0">
                <a:pos x="360" y="360"/>
              </a:cxn>
              <a:cxn ang="0">
                <a:pos x="426" y="332"/>
              </a:cxn>
              <a:cxn ang="0">
                <a:pos x="488" y="314"/>
              </a:cxn>
              <a:cxn ang="0">
                <a:pos x="544" y="304"/>
              </a:cxn>
              <a:cxn ang="0">
                <a:pos x="594" y="300"/>
              </a:cxn>
              <a:cxn ang="0">
                <a:pos x="638" y="300"/>
              </a:cxn>
              <a:cxn ang="0">
                <a:pos x="678" y="304"/>
              </a:cxn>
              <a:cxn ang="0">
                <a:pos x="710" y="312"/>
              </a:cxn>
              <a:cxn ang="0">
                <a:pos x="736" y="320"/>
              </a:cxn>
              <a:cxn ang="0">
                <a:pos x="754" y="326"/>
              </a:cxn>
              <a:cxn ang="0">
                <a:pos x="766" y="332"/>
              </a:cxn>
              <a:cxn ang="0">
                <a:pos x="770" y="334"/>
              </a:cxn>
              <a:cxn ang="0">
                <a:pos x="680" y="476"/>
              </a:cxn>
              <a:cxn ang="0">
                <a:pos x="982" y="370"/>
              </a:cxn>
              <a:cxn ang="0">
                <a:pos x="912" y="0"/>
              </a:cxn>
              <a:cxn ang="0">
                <a:pos x="854" y="150"/>
              </a:cxn>
              <a:cxn ang="0">
                <a:pos x="850" y="148"/>
              </a:cxn>
              <a:cxn ang="0">
                <a:pos x="838" y="142"/>
              </a:cxn>
              <a:cxn ang="0">
                <a:pos x="822" y="134"/>
              </a:cxn>
              <a:cxn ang="0">
                <a:pos x="798" y="126"/>
              </a:cxn>
              <a:cxn ang="0">
                <a:pos x="768" y="120"/>
              </a:cxn>
              <a:cxn ang="0">
                <a:pos x="732" y="114"/>
              </a:cxn>
              <a:cxn ang="0">
                <a:pos x="692" y="110"/>
              </a:cxn>
              <a:cxn ang="0">
                <a:pos x="646" y="110"/>
              </a:cxn>
              <a:cxn ang="0">
                <a:pos x="596" y="116"/>
              </a:cxn>
              <a:cxn ang="0">
                <a:pos x="540" y="126"/>
              </a:cxn>
              <a:cxn ang="0">
                <a:pos x="482" y="146"/>
              </a:cxn>
              <a:cxn ang="0">
                <a:pos x="422" y="172"/>
              </a:cxn>
              <a:cxn ang="0">
                <a:pos x="356" y="210"/>
              </a:cxn>
              <a:cxn ang="0">
                <a:pos x="290" y="258"/>
              </a:cxn>
              <a:cxn ang="0">
                <a:pos x="230" y="310"/>
              </a:cxn>
              <a:cxn ang="0">
                <a:pos x="178" y="364"/>
              </a:cxn>
              <a:cxn ang="0">
                <a:pos x="136" y="422"/>
              </a:cxn>
              <a:cxn ang="0">
                <a:pos x="100" y="480"/>
              </a:cxn>
              <a:cxn ang="0">
                <a:pos x="72" y="536"/>
              </a:cxn>
              <a:cxn ang="0">
                <a:pos x="48" y="590"/>
              </a:cxn>
              <a:cxn ang="0">
                <a:pos x="30" y="640"/>
              </a:cxn>
              <a:cxn ang="0">
                <a:pos x="18" y="684"/>
              </a:cxn>
              <a:cxn ang="0">
                <a:pos x="8" y="722"/>
              </a:cxn>
              <a:cxn ang="0">
                <a:pos x="4" y="750"/>
              </a:cxn>
              <a:cxn ang="0">
                <a:pos x="0" y="768"/>
              </a:cxn>
              <a:cxn ang="0">
                <a:pos x="0" y="774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009999">
                  <a:gamma/>
                  <a:tint val="90980"/>
                  <a:invGamma/>
                  <a:alpha val="32001"/>
                </a:srgbClr>
              </a:gs>
              <a:gs pos="100000">
                <a:srgbClr val="009999"/>
              </a:gs>
            </a:gsLst>
            <a:lin ang="0" scaled="1"/>
          </a:gra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청소년서체"/>
            </a:endParaRPr>
          </a:p>
        </p:txBody>
      </p:sp>
      <p:sp>
        <p:nvSpPr>
          <p:cNvPr id="64" name="Freeform 93"/>
          <p:cNvSpPr>
            <a:spLocks/>
          </p:cNvSpPr>
          <p:nvPr/>
        </p:nvSpPr>
        <p:spPr bwMode="gray">
          <a:xfrm rot="3878243">
            <a:off x="7210755" y="2027741"/>
            <a:ext cx="1047477" cy="853213"/>
          </a:xfrm>
          <a:custGeom>
            <a:avLst/>
            <a:gdLst/>
            <a:ahLst/>
            <a:cxnLst>
              <a:cxn ang="0">
                <a:pos x="0" y="774"/>
              </a:cxn>
              <a:cxn ang="0">
                <a:pos x="2" y="770"/>
              </a:cxn>
              <a:cxn ang="0">
                <a:pos x="8" y="754"/>
              </a:cxn>
              <a:cxn ang="0">
                <a:pos x="16" y="730"/>
              </a:cxn>
              <a:cxn ang="0">
                <a:pos x="32" y="698"/>
              </a:cxn>
              <a:cxn ang="0">
                <a:pos x="50" y="660"/>
              </a:cxn>
              <a:cxn ang="0">
                <a:pos x="76" y="618"/>
              </a:cxn>
              <a:cxn ang="0">
                <a:pos x="106" y="574"/>
              </a:cxn>
              <a:cxn ang="0">
                <a:pos x="142" y="528"/>
              </a:cxn>
              <a:cxn ang="0">
                <a:pos x="186" y="482"/>
              </a:cxn>
              <a:cxn ang="0">
                <a:pos x="236" y="438"/>
              </a:cxn>
              <a:cxn ang="0">
                <a:pos x="294" y="398"/>
              </a:cxn>
              <a:cxn ang="0">
                <a:pos x="360" y="360"/>
              </a:cxn>
              <a:cxn ang="0">
                <a:pos x="426" y="332"/>
              </a:cxn>
              <a:cxn ang="0">
                <a:pos x="488" y="314"/>
              </a:cxn>
              <a:cxn ang="0">
                <a:pos x="544" y="304"/>
              </a:cxn>
              <a:cxn ang="0">
                <a:pos x="594" y="300"/>
              </a:cxn>
              <a:cxn ang="0">
                <a:pos x="638" y="300"/>
              </a:cxn>
              <a:cxn ang="0">
                <a:pos x="678" y="304"/>
              </a:cxn>
              <a:cxn ang="0">
                <a:pos x="710" y="312"/>
              </a:cxn>
              <a:cxn ang="0">
                <a:pos x="736" y="320"/>
              </a:cxn>
              <a:cxn ang="0">
                <a:pos x="754" y="326"/>
              </a:cxn>
              <a:cxn ang="0">
                <a:pos x="766" y="332"/>
              </a:cxn>
              <a:cxn ang="0">
                <a:pos x="770" y="334"/>
              </a:cxn>
              <a:cxn ang="0">
                <a:pos x="680" y="476"/>
              </a:cxn>
              <a:cxn ang="0">
                <a:pos x="982" y="370"/>
              </a:cxn>
              <a:cxn ang="0">
                <a:pos x="912" y="0"/>
              </a:cxn>
              <a:cxn ang="0">
                <a:pos x="854" y="150"/>
              </a:cxn>
              <a:cxn ang="0">
                <a:pos x="850" y="148"/>
              </a:cxn>
              <a:cxn ang="0">
                <a:pos x="838" y="142"/>
              </a:cxn>
              <a:cxn ang="0">
                <a:pos x="822" y="134"/>
              </a:cxn>
              <a:cxn ang="0">
                <a:pos x="798" y="126"/>
              </a:cxn>
              <a:cxn ang="0">
                <a:pos x="768" y="120"/>
              </a:cxn>
              <a:cxn ang="0">
                <a:pos x="732" y="114"/>
              </a:cxn>
              <a:cxn ang="0">
                <a:pos x="692" y="110"/>
              </a:cxn>
              <a:cxn ang="0">
                <a:pos x="646" y="110"/>
              </a:cxn>
              <a:cxn ang="0">
                <a:pos x="596" y="116"/>
              </a:cxn>
              <a:cxn ang="0">
                <a:pos x="540" y="126"/>
              </a:cxn>
              <a:cxn ang="0">
                <a:pos x="482" y="146"/>
              </a:cxn>
              <a:cxn ang="0">
                <a:pos x="422" y="172"/>
              </a:cxn>
              <a:cxn ang="0">
                <a:pos x="356" y="210"/>
              </a:cxn>
              <a:cxn ang="0">
                <a:pos x="290" y="258"/>
              </a:cxn>
              <a:cxn ang="0">
                <a:pos x="230" y="310"/>
              </a:cxn>
              <a:cxn ang="0">
                <a:pos x="178" y="364"/>
              </a:cxn>
              <a:cxn ang="0">
                <a:pos x="136" y="422"/>
              </a:cxn>
              <a:cxn ang="0">
                <a:pos x="100" y="480"/>
              </a:cxn>
              <a:cxn ang="0">
                <a:pos x="72" y="536"/>
              </a:cxn>
              <a:cxn ang="0">
                <a:pos x="48" y="590"/>
              </a:cxn>
              <a:cxn ang="0">
                <a:pos x="30" y="640"/>
              </a:cxn>
              <a:cxn ang="0">
                <a:pos x="18" y="684"/>
              </a:cxn>
              <a:cxn ang="0">
                <a:pos x="8" y="722"/>
              </a:cxn>
              <a:cxn ang="0">
                <a:pos x="4" y="750"/>
              </a:cxn>
              <a:cxn ang="0">
                <a:pos x="0" y="768"/>
              </a:cxn>
              <a:cxn ang="0">
                <a:pos x="0" y="774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009999">
                  <a:gamma/>
                  <a:tint val="90980"/>
                  <a:invGamma/>
                  <a:alpha val="32001"/>
                </a:srgbClr>
              </a:gs>
              <a:gs pos="100000">
                <a:srgbClr val="009999"/>
              </a:gs>
            </a:gsLst>
            <a:lin ang="0" scaled="1"/>
          </a:gra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청소년서체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3203848" y="1183829"/>
            <a:ext cx="28083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3323722" y="733819"/>
            <a:ext cx="256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Detail of project scope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343394" y="172931"/>
            <a:ext cx="2529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Project scope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155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>
            <a:spLocks noChangeAspect="1"/>
          </p:cNvSpPr>
          <p:nvPr/>
        </p:nvSpPr>
        <p:spPr>
          <a:xfrm>
            <a:off x="-1957836" y="-3052735"/>
            <a:ext cx="13138264" cy="13138264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>
            <a:spLocks noChangeAspect="1"/>
          </p:cNvSpPr>
          <p:nvPr/>
        </p:nvSpPr>
        <p:spPr>
          <a:xfrm>
            <a:off x="-763449" y="-1858348"/>
            <a:ext cx="10749489" cy="10749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573" y="1484784"/>
            <a:ext cx="3584861" cy="522920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3203848" y="1183829"/>
            <a:ext cx="28083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33414" y="733819"/>
            <a:ext cx="274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Proto-type development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19686" y="172931"/>
            <a:ext cx="31766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SW development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934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>
            <a:spLocks noChangeAspect="1"/>
          </p:cNvSpPr>
          <p:nvPr/>
        </p:nvSpPr>
        <p:spPr>
          <a:xfrm>
            <a:off x="-1957836" y="-3052735"/>
            <a:ext cx="13138264" cy="13138264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>
            <a:spLocks noChangeAspect="1"/>
          </p:cNvSpPr>
          <p:nvPr/>
        </p:nvSpPr>
        <p:spPr>
          <a:xfrm>
            <a:off x="-763449" y="-1858348"/>
            <a:ext cx="10749489" cy="10749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637" y="1466850"/>
            <a:ext cx="2938609" cy="46984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876" y="3646582"/>
            <a:ext cx="1409700" cy="1581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707" y="1828719"/>
            <a:ext cx="1143000" cy="1590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413" y="3646583"/>
            <a:ext cx="1095375" cy="15906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4325" y="1828720"/>
            <a:ext cx="1400175" cy="15906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3943" y="3648296"/>
            <a:ext cx="1257300" cy="1619250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3203848" y="1183829"/>
            <a:ext cx="28083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33414" y="733819"/>
            <a:ext cx="274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Proto-type development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19686" y="172931"/>
            <a:ext cx="31766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SW development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242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>
            <a:spLocks noChangeAspect="1"/>
          </p:cNvSpPr>
          <p:nvPr/>
        </p:nvSpPr>
        <p:spPr>
          <a:xfrm>
            <a:off x="-1957836" y="-3052735"/>
            <a:ext cx="13138264" cy="13138264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>
            <a:spLocks noChangeAspect="1"/>
          </p:cNvSpPr>
          <p:nvPr/>
        </p:nvSpPr>
        <p:spPr>
          <a:xfrm>
            <a:off x="-763449" y="-1858348"/>
            <a:ext cx="10749489" cy="10749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553827"/>
            <a:ext cx="3542846" cy="5165469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3203848" y="1183829"/>
            <a:ext cx="28083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70096" y="733819"/>
            <a:ext cx="287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Proto-type development2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19686" y="172931"/>
            <a:ext cx="31766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SW development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62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>
            <a:spLocks noChangeAspect="1"/>
          </p:cNvSpPr>
          <p:nvPr/>
        </p:nvSpPr>
        <p:spPr>
          <a:xfrm>
            <a:off x="-1957836" y="-3052735"/>
            <a:ext cx="13138264" cy="13138264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>
            <a:spLocks noChangeAspect="1"/>
          </p:cNvSpPr>
          <p:nvPr/>
        </p:nvSpPr>
        <p:spPr>
          <a:xfrm>
            <a:off x="-763449" y="-1858348"/>
            <a:ext cx="10749489" cy="10749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19635"/>
            <a:ext cx="3276600" cy="4838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734507"/>
            <a:ext cx="3438525" cy="48101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31608" y="1285531"/>
            <a:ext cx="1116774" cy="36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청소년서체"/>
              </a:rPr>
              <a:t>2nd</a:t>
            </a:r>
            <a:endParaRPr lang="ko-KR" altLang="en-US" dirty="0">
              <a:ea typeface="청소년서체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5052" y="1285531"/>
            <a:ext cx="1116774" cy="36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청소년서체"/>
              </a:rPr>
              <a:t>3rd</a:t>
            </a:r>
            <a:endParaRPr lang="ko-KR" altLang="en-US" dirty="0">
              <a:ea typeface="청소년서체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03848" y="1183829"/>
            <a:ext cx="28083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33414" y="733819"/>
            <a:ext cx="274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Proto-type development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19686" y="172931"/>
            <a:ext cx="31766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SW development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06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>
            <a:spLocks noChangeAspect="1"/>
          </p:cNvSpPr>
          <p:nvPr/>
        </p:nvSpPr>
        <p:spPr>
          <a:xfrm>
            <a:off x="-1957836" y="-3052735"/>
            <a:ext cx="13138264" cy="13138264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>
            <a:spLocks noChangeAspect="1"/>
          </p:cNvSpPr>
          <p:nvPr/>
        </p:nvSpPr>
        <p:spPr>
          <a:xfrm>
            <a:off x="-763449" y="-1858348"/>
            <a:ext cx="10749489" cy="10749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56" y="2344819"/>
            <a:ext cx="3562350" cy="3762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544843"/>
            <a:ext cx="4038600" cy="336232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203848" y="1183829"/>
            <a:ext cx="28083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20665" y="733819"/>
            <a:ext cx="177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Hardware issue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84420" y="172931"/>
            <a:ext cx="32471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HW development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85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>
            <a:spLocks noChangeAspect="1"/>
          </p:cNvSpPr>
          <p:nvPr/>
        </p:nvSpPr>
        <p:spPr>
          <a:xfrm>
            <a:off x="-1957836" y="-3052735"/>
            <a:ext cx="13138264" cy="13138264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>
            <a:spLocks noChangeAspect="1"/>
          </p:cNvSpPr>
          <p:nvPr/>
        </p:nvSpPr>
        <p:spPr>
          <a:xfrm>
            <a:off x="-763449" y="-1858348"/>
            <a:ext cx="10749489" cy="10749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791" y="2605277"/>
            <a:ext cx="5686425" cy="156210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203848" y="1183829"/>
            <a:ext cx="28083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20665" y="733819"/>
            <a:ext cx="177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Hardware issue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84420" y="172931"/>
            <a:ext cx="32471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HW development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729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>
            <a:spLocks noChangeAspect="1"/>
          </p:cNvSpPr>
          <p:nvPr/>
        </p:nvSpPr>
        <p:spPr>
          <a:xfrm>
            <a:off x="-1957836" y="-3052735"/>
            <a:ext cx="13138264" cy="13138264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>
            <a:spLocks noChangeAspect="1"/>
          </p:cNvSpPr>
          <p:nvPr/>
        </p:nvSpPr>
        <p:spPr>
          <a:xfrm>
            <a:off x="-763449" y="-1858348"/>
            <a:ext cx="10749489" cy="10749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3d print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413" y="1319901"/>
            <a:ext cx="6558521" cy="369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69119" y="5151787"/>
            <a:ext cx="302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청소년서체" pitchFamily="18" charset="-127"/>
                <a:ea typeface="청소년서체" pitchFamily="18" charset="-127"/>
              </a:rPr>
              <a:t>Making plate with 3D print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086" y="1772816"/>
            <a:ext cx="3866297" cy="2905879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3203848" y="1183829"/>
            <a:ext cx="28083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31210" y="733819"/>
            <a:ext cx="1553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design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issue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84420" y="172931"/>
            <a:ext cx="32471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HW development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973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>
            <a:spLocks noChangeAspect="1"/>
          </p:cNvSpPr>
          <p:nvPr/>
        </p:nvSpPr>
        <p:spPr>
          <a:xfrm>
            <a:off x="-1957836" y="-3052735"/>
            <a:ext cx="13138264" cy="13138264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>
            <a:spLocks noChangeAspect="1"/>
          </p:cNvSpPr>
          <p:nvPr/>
        </p:nvSpPr>
        <p:spPr>
          <a:xfrm>
            <a:off x="-763449" y="-1858348"/>
            <a:ext cx="10749489" cy="10749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512" y="1921197"/>
            <a:ext cx="5238750" cy="392430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3203848" y="1183829"/>
            <a:ext cx="28083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64822" y="73381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Ideal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4420" y="172931"/>
            <a:ext cx="32471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HW development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07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/>
          <p:cNvSpPr>
            <a:spLocks noChangeAspect="1"/>
          </p:cNvSpPr>
          <p:nvPr/>
        </p:nvSpPr>
        <p:spPr>
          <a:xfrm>
            <a:off x="-1957836" y="-3052735"/>
            <a:ext cx="13138264" cy="13138264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>
            <a:spLocks noChangeAspect="1"/>
          </p:cNvSpPr>
          <p:nvPr/>
        </p:nvSpPr>
        <p:spPr>
          <a:xfrm>
            <a:off x="-763449" y="-1858348"/>
            <a:ext cx="10749489" cy="10749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>
            <a:spLocks noChangeAspect="1"/>
          </p:cNvSpPr>
          <p:nvPr/>
        </p:nvSpPr>
        <p:spPr>
          <a:xfrm>
            <a:off x="1331640" y="276397"/>
            <a:ext cx="6480000" cy="64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눈물 방울 3"/>
          <p:cNvSpPr/>
          <p:nvPr/>
        </p:nvSpPr>
        <p:spPr>
          <a:xfrm rot="16200000">
            <a:off x="1187624" y="726084"/>
            <a:ext cx="648072" cy="648072"/>
          </a:xfrm>
          <a:prstGeom prst="teardrop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51836" y="692696"/>
            <a:ext cx="1658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INDEX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7185" y="1628800"/>
            <a:ext cx="805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01.</a:t>
            </a:r>
            <a:endParaRPr lang="ko-KR" altLang="en-US" sz="35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4545" y="1628800"/>
            <a:ext cx="23224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Introduction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68781" y="2747540"/>
            <a:ext cx="80983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02.</a:t>
            </a:r>
            <a:endParaRPr lang="ko-KR" altLang="en-US" sz="35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46141" y="2764670"/>
            <a:ext cx="31270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Project Overview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83848" y="3899668"/>
            <a:ext cx="80983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03.</a:t>
            </a:r>
            <a:endParaRPr lang="ko-KR" altLang="en-US" sz="35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1208" y="3921488"/>
            <a:ext cx="2529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Project scope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83848" y="5123804"/>
            <a:ext cx="80983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04.</a:t>
            </a:r>
            <a:endParaRPr lang="ko-KR" altLang="en-US" sz="35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61208" y="5140934"/>
            <a:ext cx="48033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Step-by-step project plans</a:t>
            </a:r>
          </a:p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and progress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6141" y="2204864"/>
            <a:ext cx="444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- Introduce project personnel and topics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1800" y="3323604"/>
            <a:ext cx="4679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- The purpose and necessity of the project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46141" y="4538448"/>
            <a:ext cx="363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- Scope of project development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71800" y="6205085"/>
            <a:ext cx="169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- Step-by-step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642164" y="1052736"/>
            <a:ext cx="3672408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64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>
            <a:spLocks noChangeAspect="1"/>
          </p:cNvSpPr>
          <p:nvPr/>
        </p:nvSpPr>
        <p:spPr>
          <a:xfrm>
            <a:off x="-1957836" y="-3052735"/>
            <a:ext cx="13138264" cy="13138264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>
            <a:spLocks noChangeAspect="1"/>
          </p:cNvSpPr>
          <p:nvPr/>
        </p:nvSpPr>
        <p:spPr>
          <a:xfrm>
            <a:off x="-763449" y="-1858348"/>
            <a:ext cx="10749489" cy="10749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881" y="1306876"/>
            <a:ext cx="6780245" cy="5085184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3203848" y="1183829"/>
            <a:ext cx="28083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27797" y="733819"/>
            <a:ext cx="960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present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84420" y="172931"/>
            <a:ext cx="32471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HW development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787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>
            <a:spLocks noChangeAspect="1"/>
          </p:cNvSpPr>
          <p:nvPr/>
        </p:nvSpPr>
        <p:spPr>
          <a:xfrm>
            <a:off x="-1957836" y="-3052735"/>
            <a:ext cx="13138264" cy="13138264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>
            <a:spLocks noChangeAspect="1"/>
          </p:cNvSpPr>
          <p:nvPr/>
        </p:nvSpPr>
        <p:spPr>
          <a:xfrm>
            <a:off x="-763449" y="-1858348"/>
            <a:ext cx="10749489" cy="10749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3203848" y="1183829"/>
            <a:ext cx="28083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27797" y="733819"/>
            <a:ext cx="960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present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84420" y="172931"/>
            <a:ext cx="32471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HW development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934" y="1590404"/>
            <a:ext cx="5820139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33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/>
          <p:cNvSpPr>
            <a:spLocks noChangeAspect="1"/>
          </p:cNvSpPr>
          <p:nvPr/>
        </p:nvSpPr>
        <p:spPr>
          <a:xfrm>
            <a:off x="-4346611" y="-5441510"/>
            <a:ext cx="17915815" cy="17915815"/>
          </a:xfrm>
          <a:prstGeom prst="ellipse">
            <a:avLst/>
          </a:prstGeom>
          <a:solidFill>
            <a:srgbClr val="146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>
            <a:spLocks noChangeAspect="1"/>
          </p:cNvSpPr>
          <p:nvPr/>
        </p:nvSpPr>
        <p:spPr>
          <a:xfrm>
            <a:off x="-3152224" y="-4247123"/>
            <a:ext cx="15527040" cy="15527040"/>
          </a:xfrm>
          <a:prstGeom prst="ellipse">
            <a:avLst/>
          </a:prstGeom>
          <a:solidFill>
            <a:srgbClr val="10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>
            <a:spLocks noChangeAspect="1"/>
          </p:cNvSpPr>
          <p:nvPr/>
        </p:nvSpPr>
        <p:spPr>
          <a:xfrm>
            <a:off x="-1957836" y="-3052735"/>
            <a:ext cx="13138264" cy="13138264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>
            <a:spLocks noChangeAspect="1"/>
          </p:cNvSpPr>
          <p:nvPr/>
        </p:nvSpPr>
        <p:spPr>
          <a:xfrm>
            <a:off x="-763449" y="-1858348"/>
            <a:ext cx="10749489" cy="10749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>
            <a:spLocks noChangeAspect="1"/>
          </p:cNvSpPr>
          <p:nvPr/>
        </p:nvSpPr>
        <p:spPr>
          <a:xfrm>
            <a:off x="-813960" y="-1869203"/>
            <a:ext cx="10800000" cy="10800000"/>
          </a:xfrm>
          <a:prstGeom prst="ellipse">
            <a:avLst/>
          </a:prstGeom>
          <a:solidFill>
            <a:srgbClr val="146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>
            <a:spLocks noChangeAspect="1"/>
          </p:cNvSpPr>
          <p:nvPr/>
        </p:nvSpPr>
        <p:spPr>
          <a:xfrm>
            <a:off x="-108360" y="-1163603"/>
            <a:ext cx="9360000" cy="9360000"/>
          </a:xfrm>
          <a:prstGeom prst="ellipse">
            <a:avLst/>
          </a:prstGeom>
          <a:solidFill>
            <a:srgbClr val="10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>
            <a:spLocks noChangeAspect="1"/>
          </p:cNvSpPr>
          <p:nvPr/>
        </p:nvSpPr>
        <p:spPr>
          <a:xfrm>
            <a:off x="626040" y="-429203"/>
            <a:ext cx="7920000" cy="7920000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>
            <a:spLocks noChangeAspect="1"/>
          </p:cNvSpPr>
          <p:nvPr/>
        </p:nvSpPr>
        <p:spPr>
          <a:xfrm>
            <a:off x="1331640" y="276397"/>
            <a:ext cx="6480000" cy="64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눈물 방울 19"/>
          <p:cNvSpPr/>
          <p:nvPr/>
        </p:nvSpPr>
        <p:spPr>
          <a:xfrm rot="16200000">
            <a:off x="2843808" y="1556793"/>
            <a:ext cx="1008112" cy="1008112"/>
          </a:xfrm>
          <a:prstGeom prst="teardrop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눈물 방울 20"/>
          <p:cNvSpPr/>
          <p:nvPr/>
        </p:nvSpPr>
        <p:spPr>
          <a:xfrm rot="16200000">
            <a:off x="4139952" y="1556794"/>
            <a:ext cx="1008112" cy="1008112"/>
          </a:xfrm>
          <a:prstGeom prst="teardrop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눈물 방울 21"/>
          <p:cNvSpPr/>
          <p:nvPr/>
        </p:nvSpPr>
        <p:spPr>
          <a:xfrm rot="16200000">
            <a:off x="5436096" y="1556794"/>
            <a:ext cx="1008112" cy="1008112"/>
          </a:xfrm>
          <a:prstGeom prst="teardrop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381774" y="4438057"/>
            <a:ext cx="4459042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9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Thank you</a:t>
            </a:r>
            <a:endParaRPr lang="ko-KR" altLang="en-US" sz="5900" spc="600" dirty="0">
              <a:solidFill>
                <a:schemeClr val="tx1">
                  <a:lumMod val="85000"/>
                  <a:lumOff val="1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7864" y="2916231"/>
            <a:ext cx="2486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QNA</a:t>
            </a:r>
            <a:endParaRPr lang="ko-KR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25" name="Picture 5" descr="D:\유정\일러스트아이콘\_PNG파일\png\ICON\2_큰아이콘\cu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481" y="1710681"/>
            <a:ext cx="612794" cy="70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D:\유정\일러스트아이콘\Downloads\1378887788_water-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625" y="1710681"/>
            <a:ext cx="695399" cy="6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 descr="D:\유정\일러스트아이콘\Downloads\1378887666_wedding_ring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617" y="1672314"/>
            <a:ext cx="777069" cy="77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22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4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4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" grpId="0" animBg="1"/>
      <p:bldP spid="13" grpId="0" animBg="1"/>
      <p:bldP spid="14" grpId="0" animBg="1"/>
      <p:bldP spid="15" grpId="0" animBg="1"/>
      <p:bldP spid="20" grpId="0" animBg="1"/>
      <p:bldP spid="21" grpId="0" animBg="1"/>
      <p:bldP spid="22" grpId="0" animBg="1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/>
          <p:cNvSpPr>
            <a:spLocks noChangeAspect="1"/>
          </p:cNvSpPr>
          <p:nvPr/>
        </p:nvSpPr>
        <p:spPr>
          <a:xfrm>
            <a:off x="-1957836" y="-3052735"/>
            <a:ext cx="13138264" cy="13138264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>
            <a:spLocks noChangeAspect="1"/>
          </p:cNvSpPr>
          <p:nvPr/>
        </p:nvSpPr>
        <p:spPr>
          <a:xfrm>
            <a:off x="-763449" y="-1858348"/>
            <a:ext cx="10749489" cy="10749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89475" y="116781"/>
            <a:ext cx="14370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Team 3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1919" y="716731"/>
            <a:ext cx="2532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Organization and Role</a:t>
            </a:r>
            <a:endParaRPr lang="ko-KR" altLang="en-US" dirty="0">
              <a:latin typeface="청소년서체" pitchFamily="18" charset="-127"/>
              <a:ea typeface="청소년서체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3198066" y="1065206"/>
            <a:ext cx="28083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5400000">
            <a:off x="575555" y="3969061"/>
            <a:ext cx="4536504" cy="0"/>
          </a:xfrm>
          <a:prstGeom prst="line">
            <a:avLst/>
          </a:prstGeom>
          <a:ln w="127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043608" y="2420889"/>
            <a:ext cx="7056784" cy="0"/>
          </a:xfrm>
          <a:prstGeom prst="line">
            <a:avLst/>
          </a:prstGeom>
          <a:ln w="127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89738" y="3356993"/>
            <a:ext cx="7056784" cy="0"/>
          </a:xfrm>
          <a:prstGeom prst="line">
            <a:avLst/>
          </a:prstGeom>
          <a:ln w="127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115616" y="4293096"/>
            <a:ext cx="7056784" cy="0"/>
          </a:xfrm>
          <a:prstGeom prst="line">
            <a:avLst/>
          </a:prstGeom>
          <a:ln w="127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85462" y="1868913"/>
            <a:ext cx="13814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latin typeface="+mn-ea"/>
                <a:ea typeface="청소년서체"/>
              </a:rPr>
              <a:t>Team name</a:t>
            </a:r>
            <a:endParaRPr lang="ko-KR" altLang="en-US" sz="1700" b="1" dirty="0">
              <a:latin typeface="+mn-ea"/>
              <a:ea typeface="청소년서체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11664" y="1906670"/>
            <a:ext cx="89774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+mn-ea"/>
                <a:ea typeface="청소년서체"/>
              </a:rPr>
              <a:t>Team 3</a:t>
            </a:r>
            <a:endParaRPr lang="ko-KR" altLang="en-US" sz="1700" dirty="0">
              <a:latin typeface="+mn-ea"/>
              <a:ea typeface="청소년서체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75656" y="2564904"/>
            <a:ext cx="90928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700" b="1" dirty="0">
                <a:latin typeface="+mn-ea"/>
                <a:ea typeface="청소년서체"/>
              </a:rPr>
              <a:t>Project</a:t>
            </a:r>
          </a:p>
          <a:p>
            <a:pPr algn="ctr"/>
            <a:r>
              <a:rPr lang="en-US" altLang="ko-KR" sz="1700" b="1" dirty="0">
                <a:latin typeface="+mn-ea"/>
                <a:ea typeface="청소년서체"/>
              </a:rPr>
              <a:t>Leader</a:t>
            </a:r>
            <a:endParaRPr lang="ko-KR" altLang="en-US" sz="1700" b="1" dirty="0">
              <a:latin typeface="+mn-ea"/>
              <a:ea typeface="청소년서체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96450" y="2715017"/>
            <a:ext cx="122020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err="1">
                <a:latin typeface="+mn-ea"/>
                <a:ea typeface="청소년서체"/>
              </a:rPr>
              <a:t>Choi</a:t>
            </a:r>
            <a:r>
              <a:rPr lang="en-US" altLang="ko-KR" sz="1700" dirty="0">
                <a:latin typeface="+mn-ea"/>
                <a:ea typeface="청소년서체"/>
              </a:rPr>
              <a:t> </a:t>
            </a:r>
            <a:r>
              <a:rPr lang="en-US" altLang="ko-KR" sz="1700" dirty="0" err="1">
                <a:latin typeface="+mn-ea"/>
                <a:ea typeface="청소년서체"/>
              </a:rPr>
              <a:t>Gitae</a:t>
            </a:r>
            <a:endParaRPr lang="ko-KR" altLang="en-US" sz="1700" dirty="0">
              <a:latin typeface="+mn-ea"/>
              <a:ea typeface="청소년서체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43608" y="3650143"/>
            <a:ext cx="17368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>
                <a:latin typeface="+mn-ea"/>
                <a:ea typeface="청소년서체"/>
              </a:rPr>
              <a:t>HW Part</a:t>
            </a:r>
            <a:endParaRPr lang="ko-KR" altLang="en-US" sz="1700" b="1" dirty="0">
              <a:latin typeface="+mn-ea"/>
              <a:ea typeface="청소년서체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73750" y="4620181"/>
            <a:ext cx="102848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700" b="1" dirty="0">
                <a:latin typeface="+mn-ea"/>
                <a:ea typeface="청소년서체"/>
              </a:rPr>
              <a:t>SW Part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1115616" y="5301208"/>
            <a:ext cx="7056784" cy="0"/>
          </a:xfrm>
          <a:prstGeom prst="line">
            <a:avLst/>
          </a:prstGeom>
          <a:ln w="127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75656" y="5575594"/>
            <a:ext cx="89640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700" b="1" dirty="0">
                <a:latin typeface="+mn-ea"/>
                <a:ea typeface="청소년서체"/>
              </a:rPr>
              <a:t>Design</a:t>
            </a:r>
          </a:p>
        </p:txBody>
      </p:sp>
      <p:pic>
        <p:nvPicPr>
          <p:cNvPr id="39" name="Picture 2" descr="C:\Users\luminara\AppData\Local\Microsoft\Windows\Temporary Internet Files\Content.IE5\2AO2SG76\MC900431641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0166" y="2553279"/>
            <a:ext cx="706388" cy="706388"/>
          </a:xfrm>
          <a:prstGeom prst="rect">
            <a:avLst/>
          </a:prstGeom>
          <a:noFill/>
        </p:spPr>
      </p:pic>
      <p:pic>
        <p:nvPicPr>
          <p:cNvPr id="40" name="Picture 3" descr="C:\Users\luminara\AppData\Local\Microsoft\Windows\Temporary Internet Files\Content.IE5\5Y252NOX\MC900433948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301208"/>
            <a:ext cx="857250" cy="857250"/>
          </a:xfrm>
          <a:prstGeom prst="rect">
            <a:avLst/>
          </a:prstGeom>
          <a:noFill/>
        </p:spPr>
      </p:pic>
      <p:pic>
        <p:nvPicPr>
          <p:cNvPr id="41" name="Picture 4" descr="C:\Users\luminara\AppData\Local\Microsoft\Windows\Temporary Internet Files\Content.IE5\3EVWPVS5\MC900432583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280" y="4365104"/>
            <a:ext cx="914286" cy="914286"/>
          </a:xfrm>
          <a:prstGeom prst="rect">
            <a:avLst/>
          </a:prstGeom>
          <a:noFill/>
        </p:spPr>
      </p:pic>
      <p:pic>
        <p:nvPicPr>
          <p:cNvPr id="42" name="Picture 5" descr="C:\Users\luminara\AppData\Local\Microsoft\Windows\Temporary Internet Files\Content.IE5\2AO2SG76\MC900433925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2280" y="3370684"/>
            <a:ext cx="922412" cy="922412"/>
          </a:xfrm>
          <a:prstGeom prst="rect">
            <a:avLst/>
          </a:prstGeom>
          <a:noFill/>
        </p:spPr>
      </p:pic>
      <p:pic>
        <p:nvPicPr>
          <p:cNvPr id="43" name="Picture 6" descr="C:\Users\luminara\AppData\Local\Microsoft\Windows\Temporary Internet Files\Content.IE5\2KYPCVYQ\MC900432646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6296" y="1755401"/>
            <a:ext cx="629530" cy="629530"/>
          </a:xfrm>
          <a:prstGeom prst="rect">
            <a:avLst/>
          </a:prstGeom>
          <a:noFill/>
        </p:spPr>
      </p:pic>
      <p:cxnSp>
        <p:nvCxnSpPr>
          <p:cNvPr id="44" name="직선 연결선 43"/>
          <p:cNvCxnSpPr/>
          <p:nvPr/>
        </p:nvCxnSpPr>
        <p:spPr>
          <a:xfrm>
            <a:off x="1043608" y="1700809"/>
            <a:ext cx="7056784" cy="0"/>
          </a:xfrm>
          <a:prstGeom prst="line">
            <a:avLst/>
          </a:prstGeom>
          <a:ln w="127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115616" y="6237313"/>
            <a:ext cx="7056784" cy="0"/>
          </a:xfrm>
          <a:prstGeom prst="line">
            <a:avLst/>
          </a:prstGeom>
          <a:ln w="127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017383" y="3622280"/>
            <a:ext cx="134844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+mn-ea"/>
                <a:ea typeface="청소년서체"/>
              </a:rPr>
              <a:t>Lee </a:t>
            </a:r>
            <a:r>
              <a:rPr lang="en-US" altLang="ko-KR" sz="1700" dirty="0" err="1">
                <a:latin typeface="+mn-ea"/>
                <a:ea typeface="청소년서체"/>
              </a:rPr>
              <a:t>Daehee</a:t>
            </a:r>
            <a:endParaRPr lang="ko-KR" altLang="en-US" sz="1700" dirty="0">
              <a:latin typeface="+mn-ea"/>
              <a:ea typeface="청소년서체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20685" y="4584177"/>
            <a:ext cx="172976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+mn-ea"/>
                <a:ea typeface="청소년서체"/>
              </a:rPr>
              <a:t>Park </a:t>
            </a:r>
            <a:r>
              <a:rPr lang="en-US" altLang="ko-KR" sz="1700" dirty="0" err="1">
                <a:latin typeface="+mn-ea"/>
                <a:ea typeface="청소년서체"/>
              </a:rPr>
              <a:t>Hyunwook</a:t>
            </a:r>
            <a:endParaRPr lang="ko-KR" altLang="en-US" sz="1700" dirty="0">
              <a:latin typeface="+mn-ea"/>
              <a:ea typeface="청소년서체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59083" y="5575594"/>
            <a:ext cx="11966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+mn-ea"/>
                <a:ea typeface="청소년서체"/>
              </a:rPr>
              <a:t>Park </a:t>
            </a:r>
            <a:r>
              <a:rPr lang="en-US" altLang="ko-KR" sz="1700" dirty="0" err="1">
                <a:latin typeface="+mn-ea"/>
                <a:ea typeface="청소년서체"/>
              </a:rPr>
              <a:t>Jinug</a:t>
            </a:r>
            <a:endParaRPr lang="ko-KR" altLang="en-US" sz="1700" dirty="0">
              <a:latin typeface="+mn-ea"/>
              <a:ea typeface="청소년서체"/>
            </a:endParaRPr>
          </a:p>
        </p:txBody>
      </p:sp>
    </p:spTree>
    <p:extLst>
      <p:ext uri="{BB962C8B-B14F-4D97-AF65-F5344CB8AC3E}">
        <p14:creationId xmlns:p14="http://schemas.microsoft.com/office/powerpoint/2010/main" val="26469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/>
          <p:cNvSpPr>
            <a:spLocks noChangeAspect="1"/>
          </p:cNvSpPr>
          <p:nvPr/>
        </p:nvSpPr>
        <p:spPr>
          <a:xfrm>
            <a:off x="-1957836" y="-3052735"/>
            <a:ext cx="13138264" cy="13138264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>
            <a:spLocks noChangeAspect="1"/>
          </p:cNvSpPr>
          <p:nvPr/>
        </p:nvSpPr>
        <p:spPr>
          <a:xfrm>
            <a:off x="-763449" y="-1858348"/>
            <a:ext cx="10749489" cy="10749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857501" y="172099"/>
            <a:ext cx="36522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Project Introduction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65106" y="726387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Smart Cup Plate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3198066" y="1065206"/>
            <a:ext cx="28083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2" descr="C:\Users\Administrator\Desktop\다운로드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628800"/>
            <a:ext cx="3384376" cy="2252148"/>
          </a:xfrm>
          <a:prstGeom prst="rect">
            <a:avLst/>
          </a:prstGeom>
          <a:noFill/>
        </p:spPr>
      </p:pic>
      <p:sp>
        <p:nvSpPr>
          <p:cNvPr id="50" name="직사각형 49"/>
          <p:cNvSpPr/>
          <p:nvPr/>
        </p:nvSpPr>
        <p:spPr>
          <a:xfrm>
            <a:off x="4591277" y="4005064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87624" y="4221088"/>
            <a:ext cx="7131058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ea typeface="청소년서체"/>
              </a:rPr>
              <a:t>How much water </a:t>
            </a:r>
          </a:p>
          <a:p>
            <a:pPr algn="ctr"/>
            <a:r>
              <a:rPr lang="en-US" altLang="ko-KR" sz="4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ea typeface="청소년서체"/>
              </a:rPr>
              <a:t>do you </a:t>
            </a:r>
            <a:r>
              <a:rPr lang="en-US" altLang="ko-KR" sz="4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ea typeface="청소년서체"/>
              </a:rPr>
              <a:t>Drink in daily?</a:t>
            </a:r>
          </a:p>
        </p:txBody>
      </p:sp>
    </p:spTree>
    <p:extLst>
      <p:ext uri="{BB962C8B-B14F-4D97-AF65-F5344CB8AC3E}">
        <p14:creationId xmlns:p14="http://schemas.microsoft.com/office/powerpoint/2010/main" val="1560304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>
            <a:spLocks noChangeAspect="1"/>
          </p:cNvSpPr>
          <p:nvPr/>
        </p:nvSpPr>
        <p:spPr>
          <a:xfrm>
            <a:off x="-1957836" y="-3052735"/>
            <a:ext cx="13138264" cy="13138264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>
            <a:spLocks noChangeAspect="1"/>
          </p:cNvSpPr>
          <p:nvPr/>
        </p:nvSpPr>
        <p:spPr>
          <a:xfrm>
            <a:off x="-763449" y="-1858348"/>
            <a:ext cx="10749489" cy="10749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78165" y="143725"/>
            <a:ext cx="30596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Project overview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46280" y="733819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Purpose and necessity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203848" y="1183829"/>
            <a:ext cx="28083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user\Desktop\wa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772816"/>
            <a:ext cx="1136352" cy="263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water1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87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920" y="1772816"/>
            <a:ext cx="1136352" cy="263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259632" y="4988494"/>
            <a:ext cx="2998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Our body is made up with 70% of water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9632" y="5634825"/>
            <a:ext cx="2998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Young children is made up with 90% of water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18" name="눈물 방울 17"/>
          <p:cNvSpPr/>
          <p:nvPr/>
        </p:nvSpPr>
        <p:spPr>
          <a:xfrm rot="16200000">
            <a:off x="971600" y="5677570"/>
            <a:ext cx="278346" cy="278346"/>
          </a:xfrm>
          <a:prstGeom prst="teardrop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눈물 방울 25"/>
          <p:cNvSpPr/>
          <p:nvPr/>
        </p:nvSpPr>
        <p:spPr>
          <a:xfrm rot="16200000">
            <a:off x="971600" y="5033988"/>
            <a:ext cx="278346" cy="278346"/>
          </a:xfrm>
          <a:prstGeom prst="teardrop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328084" y="4988494"/>
            <a:ext cx="327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Severe thirst when 1 to 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% of water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is insufficient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28084" y="5677570"/>
            <a:ext cx="3204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3% deficient pulse, respiratory increase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29" name="눈물 방울 28"/>
          <p:cNvSpPr/>
          <p:nvPr/>
        </p:nvSpPr>
        <p:spPr>
          <a:xfrm rot="16200000">
            <a:off x="5040052" y="5720315"/>
            <a:ext cx="278346" cy="278346"/>
          </a:xfrm>
          <a:prstGeom prst="teardrop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318398" y="6281156"/>
            <a:ext cx="32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If 12% is lost, the crisis of life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31" name="눈물 방울 30"/>
          <p:cNvSpPr/>
          <p:nvPr/>
        </p:nvSpPr>
        <p:spPr>
          <a:xfrm rot="16200000">
            <a:off x="5030366" y="6323901"/>
            <a:ext cx="278346" cy="278346"/>
          </a:xfrm>
          <a:prstGeom prst="teardrop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눈물 방울 31"/>
          <p:cNvSpPr/>
          <p:nvPr/>
        </p:nvSpPr>
        <p:spPr>
          <a:xfrm rot="16200000">
            <a:off x="5040052" y="5033988"/>
            <a:ext cx="278346" cy="278346"/>
          </a:xfrm>
          <a:prstGeom prst="teardrop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465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>
            <a:spLocks noChangeAspect="1"/>
          </p:cNvSpPr>
          <p:nvPr/>
        </p:nvSpPr>
        <p:spPr>
          <a:xfrm>
            <a:off x="-1957836" y="-3052735"/>
            <a:ext cx="13138264" cy="13138264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>
            <a:spLocks noChangeAspect="1"/>
          </p:cNvSpPr>
          <p:nvPr/>
        </p:nvSpPr>
        <p:spPr>
          <a:xfrm>
            <a:off x="-763449" y="-1858348"/>
            <a:ext cx="10749489" cy="10749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31778" y="188640"/>
            <a:ext cx="30596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Project overview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8392" y="742638"/>
            <a:ext cx="250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Suggested daily water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1183829"/>
            <a:ext cx="266429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3439" y="4505345"/>
            <a:ext cx="76803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About </a:t>
            </a:r>
            <a:r>
              <a:rPr lang="en-US" altLang="ko-KR" sz="2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2L </a:t>
            </a:r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of water = 8 to 10 glasses of water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8007" y="5165109"/>
            <a:ext cx="7198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The recommended daily water is 2 liters.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Depending on the water cup, about 8 to 10 cups of water are appropriate.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43608" y="3645024"/>
            <a:ext cx="0" cy="28803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043608" y="3789040"/>
            <a:ext cx="7128792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172400" y="3645024"/>
            <a:ext cx="0" cy="28803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683309" y="3797424"/>
            <a:ext cx="0" cy="4956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D:\유정\일러스트아이콘\Downloads\DFD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97" y="2348880"/>
            <a:ext cx="968002" cy="96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:\유정\일러스트아이콘\Downloads\DFD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086" y="2355354"/>
            <a:ext cx="968002" cy="96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:\유정\일러스트아이콘\Downloads\DFD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493" y="2355354"/>
            <a:ext cx="968002" cy="96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D:\유정\일러스트아이콘\Downloads\DFD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148" y="2355354"/>
            <a:ext cx="968002" cy="96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:\유정\일러스트아이콘\Downloads\DFD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354" y="2355354"/>
            <a:ext cx="968002" cy="96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:\유정\일러스트아이콘\Downloads\DFD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48" y="2355354"/>
            <a:ext cx="968002" cy="96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D:\유정\일러스트아이콘\Downloads\DFD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022" y="2355354"/>
            <a:ext cx="968002" cy="96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:\유정\일러스트아이콘\Downloads\DFD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06" y="2355354"/>
            <a:ext cx="968002" cy="96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12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>
            <a:spLocks noChangeAspect="1"/>
          </p:cNvSpPr>
          <p:nvPr/>
        </p:nvSpPr>
        <p:spPr>
          <a:xfrm>
            <a:off x="-1957836" y="-3052735"/>
            <a:ext cx="13138264" cy="13138264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>
            <a:spLocks noChangeAspect="1"/>
          </p:cNvSpPr>
          <p:nvPr/>
        </p:nvSpPr>
        <p:spPr>
          <a:xfrm>
            <a:off x="-763449" y="-1858348"/>
            <a:ext cx="10749489" cy="10749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3203848" y="1183829"/>
            <a:ext cx="28083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눈물 방울 34"/>
          <p:cNvSpPr/>
          <p:nvPr/>
        </p:nvSpPr>
        <p:spPr>
          <a:xfrm rot="16200000">
            <a:off x="683569" y="1836812"/>
            <a:ext cx="1016124" cy="1016124"/>
          </a:xfrm>
          <a:prstGeom prst="teardrop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36" name="TextBox 35"/>
          <p:cNvSpPr txBox="1"/>
          <p:nvPr/>
        </p:nvSpPr>
        <p:spPr>
          <a:xfrm>
            <a:off x="1718327" y="1837043"/>
            <a:ext cx="39237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Insufficient water intake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718327" y="2369194"/>
            <a:ext cx="5693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However, Modern peoples drink very few amount of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water compare with the increase intake of sodium.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38" name="눈물 방울 37"/>
          <p:cNvSpPr/>
          <p:nvPr/>
        </p:nvSpPr>
        <p:spPr>
          <a:xfrm rot="16200000">
            <a:off x="683569" y="3726909"/>
            <a:ext cx="1016124" cy="1016124"/>
          </a:xfrm>
          <a:prstGeom prst="teardrop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39" name="TextBox 38"/>
          <p:cNvSpPr txBox="1"/>
          <p:nvPr/>
        </p:nvSpPr>
        <p:spPr>
          <a:xfrm>
            <a:off x="1699693" y="3726909"/>
            <a:ext cx="78886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Project for modern </a:t>
            </a:r>
            <a:r>
              <a:rPr lang="en-US" altLang="ko-KR" sz="2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people's to drinking water</a:t>
            </a:r>
            <a:endParaRPr lang="en-US" altLang="ko-KR" sz="27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99693" y="4278825"/>
            <a:ext cx="6592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To improve this, We came up with a idea developing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a Smart Cup Plate system. Using a conventional cup plate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intended to promote water intake of modern people.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We will add some helpful functions related in drinking water.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41525" y="143725"/>
            <a:ext cx="33329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Project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o</a:t>
            </a:r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verview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6280" y="733819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Purpose and necessity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4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>
            <a:spLocks noChangeAspect="1"/>
          </p:cNvSpPr>
          <p:nvPr/>
        </p:nvSpPr>
        <p:spPr>
          <a:xfrm>
            <a:off x="-1957836" y="-3052735"/>
            <a:ext cx="13138264" cy="13138264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>
            <a:spLocks noChangeAspect="1"/>
          </p:cNvSpPr>
          <p:nvPr/>
        </p:nvSpPr>
        <p:spPr>
          <a:xfrm>
            <a:off x="-763449" y="-1858348"/>
            <a:ext cx="10749489" cy="10749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30912" y="172812"/>
            <a:ext cx="3554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Project 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overview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03848" y="1183829"/>
            <a:ext cx="28083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다이어그램 23"/>
          <p:cNvGraphicFramePr/>
          <p:nvPr>
            <p:extLst>
              <p:ext uri="{D42A27DB-BD31-4B8C-83A1-F6EECF244321}">
                <p14:modId xmlns:p14="http://schemas.microsoft.com/office/powerpoint/2010/main" val="666501530"/>
              </p:ext>
            </p:extLst>
          </p:nvPr>
        </p:nvGraphicFramePr>
        <p:xfrm>
          <a:off x="3995936" y="1901056"/>
          <a:ext cx="4272136" cy="311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5" name="다이어그램 24"/>
          <p:cNvGraphicFramePr/>
          <p:nvPr>
            <p:extLst>
              <p:ext uri="{D42A27DB-BD31-4B8C-83A1-F6EECF244321}">
                <p14:modId xmlns:p14="http://schemas.microsoft.com/office/powerpoint/2010/main" val="208233556"/>
              </p:ext>
            </p:extLst>
          </p:nvPr>
        </p:nvGraphicFramePr>
        <p:xfrm>
          <a:off x="35247" y="2276872"/>
          <a:ext cx="4320480" cy="2695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55574" y="5388992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ea typeface="청소년서체"/>
              </a:rPr>
              <a:t>Goal : Successful finish of the project</a:t>
            </a:r>
            <a:endParaRPr lang="ko-KR" altLang="en-US" sz="2800" dirty="0">
              <a:ea typeface="청소년서체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3293" y="733819"/>
            <a:ext cx="190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Project highlight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64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>
            <a:spLocks noChangeAspect="1"/>
          </p:cNvSpPr>
          <p:nvPr/>
        </p:nvSpPr>
        <p:spPr>
          <a:xfrm>
            <a:off x="-1957836" y="-3052735"/>
            <a:ext cx="13138264" cy="13138264"/>
          </a:xfrm>
          <a:prstGeom prst="ellipse">
            <a:avLst/>
          </a:prstGeom>
          <a:solidFill>
            <a:srgbClr val="5BB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>
            <a:spLocks noChangeAspect="1"/>
          </p:cNvSpPr>
          <p:nvPr/>
        </p:nvSpPr>
        <p:spPr>
          <a:xfrm>
            <a:off x="-763449" y="-1858348"/>
            <a:ext cx="10749489" cy="10749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34" descr="F:\SecretZone\admin\Jin young\프로젝트\PNG모으기\빠져나오기02.png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tretch>
            <a:fillRect/>
          </a:stretch>
        </p:blipFill>
        <p:spPr bwMode="auto">
          <a:xfrm rot="5400000">
            <a:off x="4007843" y="1407600"/>
            <a:ext cx="1094104" cy="51334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양쪽 모서리가 둥근 사각형 59"/>
          <p:cNvSpPr/>
          <p:nvPr/>
        </p:nvSpPr>
        <p:spPr>
          <a:xfrm>
            <a:off x="1915629" y="4525672"/>
            <a:ext cx="2651792" cy="412258"/>
          </a:xfrm>
          <a:prstGeom prst="round2SameRect">
            <a:avLst>
              <a:gd name="adj1" fmla="val 37255"/>
              <a:gd name="adj2" fmla="val 0"/>
            </a:avLst>
          </a:prstGeom>
          <a:blipFill>
            <a:blip r:embed="rId3" cstate="print"/>
            <a:stretch>
              <a:fillRect/>
            </a:stretch>
          </a:blipFill>
          <a:ln w="6350">
            <a:noFill/>
          </a:ln>
          <a:effectLst>
            <a:outerShdw blurRad="63500" dir="2700000" algn="tl" rotWithShape="0">
              <a:prstClr val="black">
                <a:alpha val="69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3d contourW="25400">
              <a:bevelT w="1270"/>
              <a:contourClr>
                <a:srgbClr val="174359"/>
              </a:contourClr>
            </a:sp3d>
          </a:bodyPr>
          <a:lstStyle/>
          <a:p>
            <a:pPr marL="0" lvl="1" indent="-457200" algn="ctr" defTabSz="1330325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Pct val="50000"/>
              <a:tabLst>
                <a:tab pos="5648325" algn="l"/>
              </a:tabLst>
              <a:defRPr/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Moblie Function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13304" y="5023666"/>
            <a:ext cx="2496863" cy="9771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57163" lvl="1" indent="-157163" defTabSz="1330325" eaLnBrk="0" hangingPunct="0">
              <a:spcAft>
                <a:spcPts val="300"/>
              </a:spcAft>
              <a:buClr>
                <a:prstClr val="black"/>
              </a:buClr>
              <a:buSzPct val="75000"/>
              <a:buBlip>
                <a:blip r:embed="rId4"/>
              </a:buBlip>
              <a:tabLst>
                <a:tab pos="1438275" algn="l"/>
              </a:tabLst>
              <a:defRPr/>
            </a:pPr>
            <a:r>
              <a:rPr lang="en-US" altLang="ko-KR" sz="1400" spc="-11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Measurement of amount</a:t>
            </a:r>
          </a:p>
          <a:p>
            <a:pPr marL="157163" lvl="1" indent="-157163" defTabSz="1330325" eaLnBrk="0" hangingPunct="0">
              <a:spcAft>
                <a:spcPts val="300"/>
              </a:spcAft>
              <a:buClr>
                <a:prstClr val="black"/>
              </a:buClr>
              <a:buSzPct val="75000"/>
              <a:buBlip>
                <a:blip r:embed="rId4"/>
              </a:buBlip>
              <a:tabLst>
                <a:tab pos="1438275" algn="l"/>
              </a:tabLst>
              <a:defRPr/>
            </a:pPr>
            <a:r>
              <a:rPr lang="en-US" altLang="ko-KR" sz="1400" spc="-11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Measurement of weight</a:t>
            </a:r>
          </a:p>
          <a:p>
            <a:pPr marL="157163" lvl="1" indent="-157163" defTabSz="1330325" eaLnBrk="0" hangingPunct="0">
              <a:spcAft>
                <a:spcPts val="300"/>
              </a:spcAft>
              <a:buClr>
                <a:prstClr val="black"/>
              </a:buClr>
              <a:buSzPct val="75000"/>
              <a:buFontTx/>
              <a:buBlip>
                <a:blip r:embed="rId4"/>
              </a:buBlip>
              <a:tabLst>
                <a:tab pos="1438275" algn="l"/>
              </a:tabLst>
              <a:defRPr/>
            </a:pPr>
            <a:r>
              <a:rPr lang="en-US" altLang="ko-KR" sz="1400" spc="-11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Print of Intake information</a:t>
            </a:r>
          </a:p>
          <a:p>
            <a:pPr marL="157163" lvl="1" indent="-157163" defTabSz="1330325" eaLnBrk="0" hangingPunct="0">
              <a:spcAft>
                <a:spcPts val="300"/>
              </a:spcAft>
              <a:buClr>
                <a:prstClr val="black"/>
              </a:buClr>
              <a:buSzPct val="75000"/>
              <a:buFontTx/>
              <a:buBlip>
                <a:blip r:embed="rId4"/>
              </a:buBlip>
              <a:tabLst>
                <a:tab pos="1438275" algn="l"/>
              </a:tabLst>
              <a:defRPr/>
            </a:pPr>
            <a:r>
              <a:rPr lang="en-US" altLang="ko-KR" sz="1400" spc="-11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Alarm</a:t>
            </a:r>
          </a:p>
        </p:txBody>
      </p:sp>
      <p:sp>
        <p:nvSpPr>
          <p:cNvPr id="8" name="양쪽 모서리가 둥근 사각형 69"/>
          <p:cNvSpPr/>
          <p:nvPr/>
        </p:nvSpPr>
        <p:spPr>
          <a:xfrm>
            <a:off x="4770805" y="4525672"/>
            <a:ext cx="2651792" cy="412258"/>
          </a:xfrm>
          <a:prstGeom prst="round2SameRect">
            <a:avLst>
              <a:gd name="adj1" fmla="val 37255"/>
              <a:gd name="adj2" fmla="val 0"/>
            </a:avLst>
          </a:prstGeom>
          <a:blipFill>
            <a:blip r:embed="rId3" cstate="print"/>
            <a:stretch>
              <a:fillRect/>
            </a:stretch>
          </a:blipFill>
          <a:ln w="6350">
            <a:noFill/>
          </a:ln>
          <a:effectLst>
            <a:outerShdw blurRad="63500" dir="2700000" algn="tl" rotWithShape="0">
              <a:prstClr val="black">
                <a:alpha val="69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3d contourW="25400">
              <a:bevelT w="1270"/>
              <a:contourClr>
                <a:srgbClr val="174359"/>
              </a:contourClr>
            </a:sp3d>
          </a:bodyPr>
          <a:lstStyle/>
          <a:p>
            <a:pPr marL="0" lvl="1" indent="-457200" algn="ctr" defTabSz="1330325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Pct val="50000"/>
              <a:tabLst>
                <a:tab pos="5648325" algn="l"/>
              </a:tabLst>
              <a:defRPr/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HW Function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2114" y="5023666"/>
            <a:ext cx="2496678" cy="9771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57163" lvl="1" indent="-157163" defTabSz="1330325" eaLnBrk="0" hangingPunct="0">
              <a:spcAft>
                <a:spcPts val="300"/>
              </a:spcAft>
              <a:buClr>
                <a:prstClr val="black"/>
              </a:buClr>
              <a:buSzPct val="75000"/>
              <a:buBlip>
                <a:blip r:embed="rId4"/>
              </a:buBlip>
              <a:tabLst>
                <a:tab pos="1438275" algn="l"/>
              </a:tabLst>
              <a:defRPr/>
            </a:pPr>
            <a:r>
              <a:rPr lang="en-US" altLang="ko-KR" sz="1400" spc="-11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Weight sensors</a:t>
            </a:r>
          </a:p>
          <a:p>
            <a:pPr marL="157163" lvl="1" indent="-157163" defTabSz="1330325" eaLnBrk="0" hangingPunct="0">
              <a:spcAft>
                <a:spcPts val="300"/>
              </a:spcAft>
              <a:buClr>
                <a:prstClr val="black"/>
              </a:buClr>
              <a:buSzPct val="75000"/>
              <a:buBlip>
                <a:blip r:embed="rId4"/>
              </a:buBlip>
              <a:tabLst>
                <a:tab pos="1438275" algn="l"/>
              </a:tabLst>
              <a:defRPr/>
            </a:pPr>
            <a:r>
              <a:rPr lang="en-US" altLang="ko-KR" sz="1400" spc="-11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Buzzer</a:t>
            </a:r>
          </a:p>
          <a:p>
            <a:pPr marL="157163" lvl="1" indent="-157163" defTabSz="1330325" eaLnBrk="0" hangingPunct="0">
              <a:spcAft>
                <a:spcPts val="300"/>
              </a:spcAft>
              <a:buClr>
                <a:prstClr val="black"/>
              </a:buClr>
              <a:buSzPct val="75000"/>
              <a:buBlip>
                <a:blip r:embed="rId4"/>
              </a:buBlip>
              <a:tabLst>
                <a:tab pos="1438275" algn="l"/>
              </a:tabLst>
              <a:defRPr/>
            </a:pPr>
            <a:r>
              <a:rPr lang="en-US" altLang="ko-KR" sz="1400" spc="-11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LED</a:t>
            </a:r>
          </a:p>
          <a:p>
            <a:pPr marL="157163" lvl="1" indent="-157163" defTabSz="1330325" eaLnBrk="0" hangingPunct="0">
              <a:spcAft>
                <a:spcPts val="300"/>
              </a:spcAft>
              <a:buClr>
                <a:prstClr val="black"/>
              </a:buClr>
              <a:buSzPct val="75000"/>
              <a:buBlip>
                <a:blip r:embed="rId4"/>
              </a:buBlip>
              <a:tabLst>
                <a:tab pos="1438275" algn="l"/>
              </a:tabLst>
              <a:defRPr/>
            </a:pPr>
            <a:r>
              <a:rPr lang="en-US" altLang="ko-KR" sz="1400" spc="-11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Bluetooth</a:t>
            </a:r>
          </a:p>
        </p:txBody>
      </p:sp>
      <p:pic>
        <p:nvPicPr>
          <p:cNvPr id="10" name="Picture 289" descr="화살표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14194" t="70580" r="14194"/>
          <a:stretch>
            <a:fillRect/>
          </a:stretch>
        </p:blipFill>
        <p:spPr bwMode="auto">
          <a:xfrm>
            <a:off x="3714350" y="3347606"/>
            <a:ext cx="1850502" cy="1049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73"/>
          <p:cNvSpPr>
            <a:spLocks noChangeArrowheads="1"/>
          </p:cNvSpPr>
          <p:nvPr/>
        </p:nvSpPr>
        <p:spPr bwMode="auto">
          <a:xfrm>
            <a:off x="0" y="1623006"/>
            <a:ext cx="9095678" cy="527335"/>
          </a:xfrm>
          <a:prstGeom prst="round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lvl="0" algn="ctr" defTabSz="1330325">
              <a:lnSpc>
                <a:spcPct val="90000"/>
              </a:lnSpc>
              <a:defRPr/>
            </a:pPr>
            <a:r>
              <a:rPr lang="en-US" altLang="ko-KR" sz="2000" kern="0" spc="-110" dirty="0">
                <a:solidFill>
                  <a:srgbClr val="009E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[Service purposes]</a:t>
            </a:r>
            <a:r>
              <a:rPr lang="en-US" altLang="ko-KR" sz="20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pitchFamily="50" charset="-127"/>
                <a:ea typeface="맑은 고딕" pitchFamily="50" charset="-127"/>
              </a:rPr>
              <a:t> Health Promotion Through drinking water</a:t>
            </a:r>
            <a:endParaRPr lang="ko-KR" altLang="en-US" sz="2000" b="1" kern="0" dirty="0">
              <a:solidFill>
                <a:srgbClr val="000000">
                  <a:lumMod val="75000"/>
                  <a:lumOff val="2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defTabSz="1330325">
              <a:lnSpc>
                <a:spcPct val="90000"/>
              </a:lnSpc>
              <a:defRPr/>
            </a:pPr>
            <a:endParaRPr lang="ko-KR" altLang="en-US" sz="2000" kern="0" spc="-110" dirty="0">
              <a:solidFill>
                <a:srgbClr val="009ED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38"/>
          <p:cNvGrpSpPr/>
          <p:nvPr/>
        </p:nvGrpSpPr>
        <p:grpSpPr>
          <a:xfrm>
            <a:off x="2837166" y="2199070"/>
            <a:ext cx="1546384" cy="1639049"/>
            <a:chOff x="3188136" y="4559237"/>
            <a:chExt cx="1486342" cy="1550929"/>
          </a:xfrm>
        </p:grpSpPr>
        <p:sp>
          <p:nvSpPr>
            <p:cNvPr id="13" name="타원 12"/>
            <p:cNvSpPr/>
            <p:nvPr/>
          </p:nvSpPr>
          <p:spPr>
            <a:xfrm>
              <a:off x="3188136" y="5863397"/>
              <a:ext cx="1312764" cy="246769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GB"/>
              </a:defPPr>
              <a:lvl1pPr algn="l" defTabSz="449263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49263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49263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49263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49263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3271711" y="4559237"/>
              <a:ext cx="1402767" cy="1402767"/>
            </a:xfrm>
            <a:prstGeom prst="ellipse">
              <a:avLst/>
            </a:prstGeom>
            <a:blipFill>
              <a:blip r:embed="rId6" cstate="print"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SzPct val="140000"/>
                <a:defRPr/>
              </a:pPr>
              <a:r>
                <a:rPr lang="en-US" altLang="ko-KR" spc="-11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Diet </a:t>
              </a: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SzPct val="140000"/>
                <a:defRPr/>
              </a:pPr>
              <a:r>
                <a:rPr lang="en-US" altLang="ko-KR" spc="-11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Services</a:t>
              </a:r>
              <a:endParaRPr lang="ko-KR" altLang="en-US" spc="-11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41"/>
          <p:cNvGrpSpPr/>
          <p:nvPr/>
        </p:nvGrpSpPr>
        <p:grpSpPr>
          <a:xfrm>
            <a:off x="4795415" y="2199070"/>
            <a:ext cx="1459433" cy="1639049"/>
            <a:chOff x="3112132" y="4559237"/>
            <a:chExt cx="1402767" cy="1550929"/>
          </a:xfrm>
        </p:grpSpPr>
        <p:sp>
          <p:nvSpPr>
            <p:cNvPr id="16" name="타원 15"/>
            <p:cNvSpPr/>
            <p:nvPr/>
          </p:nvSpPr>
          <p:spPr>
            <a:xfrm>
              <a:off x="3188136" y="5863397"/>
              <a:ext cx="1312764" cy="246769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GB"/>
              </a:defPPr>
              <a:lvl1pPr algn="l" defTabSz="449263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49263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49263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49263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49263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112132" y="4559237"/>
              <a:ext cx="1402767" cy="1402767"/>
            </a:xfrm>
            <a:prstGeom prst="ellipse">
              <a:avLst/>
            </a:prstGeom>
            <a:blipFill>
              <a:blip r:embed="rId6" cstate="print"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SzPct val="140000"/>
                <a:defRPr/>
              </a:pPr>
              <a:r>
                <a:rPr lang="en-US" altLang="ko-KR" sz="1600" spc="-11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Health </a:t>
              </a:r>
              <a:r>
                <a:rPr lang="en-US" altLang="ko-KR" sz="1600" spc="-11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improvment</a:t>
              </a:r>
              <a:r>
                <a:rPr lang="en-US" altLang="ko-KR" sz="1600" spc="-11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services</a:t>
              </a:r>
              <a:endParaRPr lang="ko-KR" altLang="en-US" sz="1600" spc="-11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직사각형 272"/>
          <p:cNvSpPr>
            <a:spLocks noChangeArrowheads="1"/>
          </p:cNvSpPr>
          <p:nvPr/>
        </p:nvSpPr>
        <p:spPr bwMode="auto">
          <a:xfrm>
            <a:off x="1412122" y="3917592"/>
            <a:ext cx="6338970" cy="30852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algn="ctr" defTabSz="1330325">
              <a:lnSpc>
                <a:spcPct val="110000"/>
              </a:lnSpc>
              <a:spcAft>
                <a:spcPts val="300"/>
              </a:spcAft>
              <a:tabLst>
                <a:tab pos="5648325" algn="l"/>
              </a:tabLst>
              <a:defRPr/>
            </a:pPr>
            <a:r>
              <a:rPr lang="en-US" altLang="ko-KR" dirty="0">
                <a:solidFill>
                  <a:srgbClr val="C85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[Program Features] Distribution H/W, S/W</a:t>
            </a:r>
            <a:endParaRPr lang="ko-KR" altLang="en-US" dirty="0">
              <a:solidFill>
                <a:srgbClr val="C85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3394" y="172931"/>
            <a:ext cx="2529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Project scope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203848" y="1183829"/>
            <a:ext cx="28083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653293" y="733819"/>
            <a:ext cx="190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청소년서체" pitchFamily="18" charset="-127"/>
                <a:ea typeface="청소년서체" pitchFamily="18" charset="-127"/>
              </a:rPr>
              <a:t>Project highlight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청소년서체" pitchFamily="18" charset="-127"/>
              <a:ea typeface="청소년서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524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752</Words>
  <Application>Microsoft Office PowerPoint</Application>
  <PresentationFormat>화면 슬라이드 쇼(4:3)</PresentationFormat>
  <Paragraphs>216</Paragraphs>
  <Slides>22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Koverwatch</vt:lpstr>
      <vt:lpstr>맑은 고딕</vt:lpstr>
      <vt:lpstr>배달의민족 한나</vt:lpstr>
      <vt:lpstr>청소년서체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도찬호</cp:lastModifiedBy>
  <cp:revision>76</cp:revision>
  <dcterms:created xsi:type="dcterms:W3CDTF">2014-11-25T12:05:32Z</dcterms:created>
  <dcterms:modified xsi:type="dcterms:W3CDTF">2016-11-10T05:02:52Z</dcterms:modified>
</cp:coreProperties>
</file>